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08" r:id="rId2"/>
    <p:sldId id="1304" r:id="rId3"/>
    <p:sldId id="298" r:id="rId4"/>
    <p:sldId id="259" r:id="rId5"/>
    <p:sldId id="260" r:id="rId6"/>
    <p:sldId id="261" r:id="rId7"/>
    <p:sldId id="265" r:id="rId8"/>
    <p:sldId id="1306" r:id="rId9"/>
    <p:sldId id="266" r:id="rId10"/>
    <p:sldId id="263" r:id="rId11"/>
    <p:sldId id="267" r:id="rId12"/>
    <p:sldId id="292" r:id="rId13"/>
    <p:sldId id="268" r:id="rId14"/>
    <p:sldId id="313" r:id="rId15"/>
    <p:sldId id="296" r:id="rId16"/>
    <p:sldId id="271" r:id="rId17"/>
    <p:sldId id="312" r:id="rId18"/>
    <p:sldId id="297" r:id="rId19"/>
    <p:sldId id="1307" r:id="rId20"/>
    <p:sldId id="273" r:id="rId21"/>
    <p:sldId id="309" r:id="rId22"/>
    <p:sldId id="274" r:id="rId23"/>
    <p:sldId id="310" r:id="rId24"/>
    <p:sldId id="275" r:id="rId25"/>
    <p:sldId id="276" r:id="rId26"/>
    <p:sldId id="311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9A5"/>
    <a:srgbClr val="8496CE"/>
    <a:srgbClr val="A50021"/>
    <a:srgbClr val="4472C4"/>
    <a:srgbClr val="FAC672"/>
    <a:srgbClr val="F49499"/>
    <a:srgbClr val="F79F10"/>
    <a:srgbClr val="A01018"/>
    <a:srgbClr val="31437D"/>
    <a:srgbClr val="FF9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6120" autoAdjust="0"/>
  </p:normalViewPr>
  <p:slideViewPr>
    <p:cSldViewPr snapToGrid="0">
      <p:cViewPr varScale="1">
        <p:scale>
          <a:sx n="106" d="100"/>
          <a:sy n="106" d="100"/>
        </p:scale>
        <p:origin x="75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501598966004085E-4"/>
          <c:y val="9.8921792631751868E-2"/>
          <c:w val="0.93457662082897075"/>
          <c:h val="0.81916301844311523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 w="207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82-488F-B6AF-BE72421DCB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07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82-488F-B6AF-BE72421DCB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07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82-488F-B6AF-BE72421DCB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07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82-488F-B6AF-BE72421DCB0E}"/>
              </c:ext>
            </c:extLst>
          </c:dPt>
          <c:dLbls>
            <c:dLbl>
              <c:idx val="0"/>
              <c:layout>
                <c:manualLayout>
                  <c:x val="-0.19194719992506429"/>
                  <c:y val="0.11990025796453546"/>
                </c:manualLayout>
              </c:layout>
              <c:tx>
                <c:rich>
                  <a:bodyPr/>
                  <a:lstStyle/>
                  <a:p>
                    <a:fld id="{C3E101F8-1B79-4674-9995-DF2CFB3405DB}" type="CATEGORYNAME">
                      <a:rPr lang="en-US"/>
                      <a:pPr/>
                      <a:t>[KATEGORİ ADI]</a:t>
                    </a:fld>
                    <a:r>
                      <a:rPr lang="en-US" baseline="0" dirty="0"/>
                      <a:t>
%23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B82-488F-B6AF-BE72421DCB0E}"/>
                </c:ext>
              </c:extLst>
            </c:dLbl>
            <c:dLbl>
              <c:idx val="1"/>
              <c:layout>
                <c:manualLayout>
                  <c:x val="-0.19010329787164121"/>
                  <c:y val="-0.304442869883390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Orman</a:t>
                    </a:r>
                    <a:r>
                      <a:rPr lang="en-US" baseline="0" dirty="0"/>
                      <a:t>
%39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82-488F-B6AF-BE72421DCB0E}"/>
                </c:ext>
              </c:extLst>
            </c:dLbl>
            <c:dLbl>
              <c:idx val="2"/>
              <c:layout>
                <c:manualLayout>
                  <c:x val="0.10924258974100909"/>
                  <c:y val="1.2040577066772105E-2"/>
                </c:manualLayout>
              </c:layout>
              <c:tx>
                <c:rich>
                  <a:bodyPr rot="0" vert="horz" lIns="38100" tIns="19050" rIns="38100" bIns="19050">
                    <a:spAutoFit/>
                  </a:bodyPr>
                  <a:lstStyle/>
                  <a:p>
                    <a:pPr>
                      <a:defRPr lang="en-US" sz="1612" b="0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612" b="0" i="0" u="none" strike="noStrike" kern="1200" baseline="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Çayır</a:t>
                    </a:r>
                    <a:r>
                      <a:rPr lang="en-US" sz="1612" b="0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612" b="0" i="0" u="none" strike="noStrike" kern="1200" baseline="0" dirty="0" err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Mera</a:t>
                    </a:r>
                    <a:r>
                      <a:rPr lang="en-US" sz="1612" b="0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
%21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82-488F-B6AF-BE72421DCB0E}"/>
                </c:ext>
              </c:extLst>
            </c:dLbl>
            <c:dLbl>
              <c:idx val="3"/>
              <c:layout>
                <c:manualLayout>
                  <c:x val="0.13290277999820477"/>
                  <c:y val="0.1260365386113692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Diğer
%17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82-488F-B6AF-BE72421DCB0E}"/>
                </c:ext>
              </c:extLst>
            </c:dLbl>
            <c:spPr>
              <a:noFill/>
              <a:ln w="1876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12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779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Sayfa1!$A$1:$A$4</c:f>
              <c:strCache>
                <c:ptCount val="4"/>
                <c:pt idx="0">
                  <c:v>Tarım</c:v>
                </c:pt>
                <c:pt idx="1">
                  <c:v>Orman</c:v>
                </c:pt>
                <c:pt idx="2">
                  <c:v>Çayır Mera</c:v>
                </c:pt>
                <c:pt idx="3">
                  <c:v>Diğer</c:v>
                </c:pt>
              </c:strCache>
            </c:strRef>
          </c:cat>
          <c:val>
            <c:numRef>
              <c:f>Sayfa1!$B$1:$B$4</c:f>
              <c:numCache>
                <c:formatCode>#,##0</c:formatCode>
                <c:ptCount val="4"/>
                <c:pt idx="0">
                  <c:v>99432</c:v>
                </c:pt>
                <c:pt idx="1">
                  <c:v>197856</c:v>
                </c:pt>
                <c:pt idx="2">
                  <c:v>122110</c:v>
                </c:pt>
                <c:pt idx="3" formatCode="General">
                  <c:v>46802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82-488F-B6AF-BE72421D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2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3CFE9-6AD8-41D1-BC7D-E19D5237F98A}" type="doc">
      <dgm:prSet loTypeId="urn:microsoft.com/office/officeart/2005/8/layout/equation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8727AAF5-A7B3-4175-A298-F5AEE7034C1A}">
      <dgm:prSet phldrT="[Metin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Erkek Nüfus</a:t>
          </a:r>
        </a:p>
        <a:p>
          <a:r>
            <a:rPr lang="tr-T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409.040</a:t>
          </a:r>
        </a:p>
        <a:p>
          <a:r>
            <a:rPr lang="tr-TR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%49.6</a:t>
          </a:r>
        </a:p>
      </dgm:t>
    </dgm:pt>
    <dgm:pt modelId="{5C45067B-E269-45E1-8FE6-E17C4762DA2F}" type="parTrans" cxnId="{8AF425FA-381A-4137-9934-FAEFCF7C4E0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E3516-D209-445D-835F-F109F2CED2D7}" type="sibTrans" cxnId="{8AF425FA-381A-4137-9934-FAEFCF7C4E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4718C-3536-4FC1-A0E7-043E3ED3E65A}">
      <dgm:prSet phldrT="[Metin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Kadın Nüfus</a:t>
          </a:r>
        </a:p>
        <a:p>
          <a:r>
            <a:rPr lang="tr-T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415.312</a:t>
          </a:r>
        </a:p>
        <a:p>
          <a:r>
            <a:rPr lang="tr-TR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%50.4</a:t>
          </a:r>
        </a:p>
      </dgm:t>
    </dgm:pt>
    <dgm:pt modelId="{D27ED16B-A9BB-40E4-9511-611908A1CAAF}" type="parTrans" cxnId="{16599832-67D6-48C8-8ABB-0369A3A47F2C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C9B40-2F92-4BA9-BD66-EC71899BA272}" type="sibTrans" cxnId="{16599832-67D6-48C8-8ABB-0369A3A47F2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5BD794-A0AA-423C-950B-39BEC61D6FAB}">
      <dgm:prSet phldrT="[Metin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>
              <a:latin typeface="Times New Roman" panose="02020603050405020304" pitchFamily="18" charset="0"/>
              <a:cs typeface="Times New Roman" panose="02020603050405020304" pitchFamily="18" charset="0"/>
            </a:rPr>
            <a:t>Toplam Nüfus</a:t>
          </a:r>
        </a:p>
        <a:p>
          <a:r>
            <a:rPr lang="tr-TR" b="1" dirty="0">
              <a:latin typeface="Times New Roman" panose="02020603050405020304" pitchFamily="18" charset="0"/>
              <a:cs typeface="Times New Roman" panose="02020603050405020304" pitchFamily="18" charset="0"/>
            </a:rPr>
            <a:t>824.352</a:t>
          </a:r>
          <a:endParaRPr lang="tr-T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89A2F-1D3A-402B-8C38-89B9E272193C}" type="parTrans" cxnId="{78B90281-4B73-41D7-8255-7CC3EA3DD0E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9005B-6198-454F-8952-0C3A4CE76970}" type="sibTrans" cxnId="{78B90281-4B73-41D7-8255-7CC3EA3DD0ED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8A21E-C578-4660-850E-8F6FDCBC18FB}" type="pres">
      <dgm:prSet presAssocID="{5783CFE9-6AD8-41D1-BC7D-E19D5237F98A}" presName="Name0" presStyleCnt="0">
        <dgm:presLayoutVars>
          <dgm:dir/>
          <dgm:resizeHandles val="exact"/>
        </dgm:presLayoutVars>
      </dgm:prSet>
      <dgm:spPr/>
    </dgm:pt>
    <dgm:pt modelId="{86386FB1-2D46-4E40-BD66-26630D9F81C3}" type="pres">
      <dgm:prSet presAssocID="{5783CFE9-6AD8-41D1-BC7D-E19D5237F98A}" presName="vNodes" presStyleCnt="0"/>
      <dgm:spPr/>
    </dgm:pt>
    <dgm:pt modelId="{11DDA0E8-1885-45E1-975F-65342377DA4F}" type="pres">
      <dgm:prSet presAssocID="{8727AAF5-A7B3-4175-A298-F5AEE7034C1A}" presName="node" presStyleLbl="node1" presStyleIdx="0" presStyleCnt="3" custScaleX="148288" custScaleY="132699" custLinFactX="67496" custLinFactY="5109" custLinFactNeighborX="100000" custLinFactNeighborY="100000">
        <dgm:presLayoutVars>
          <dgm:bulletEnabled val="1"/>
        </dgm:presLayoutVars>
      </dgm:prSet>
      <dgm:spPr/>
    </dgm:pt>
    <dgm:pt modelId="{9BB68AF5-AB06-4786-9A9D-21E8BFCA2A74}" type="pres">
      <dgm:prSet presAssocID="{AFBE3516-D209-445D-835F-F109F2CED2D7}" presName="spacerT" presStyleCnt="0"/>
      <dgm:spPr/>
    </dgm:pt>
    <dgm:pt modelId="{F2F790D2-8AD4-4AFB-8814-4E54BB19CF79}" type="pres">
      <dgm:prSet presAssocID="{AFBE3516-D209-445D-835F-F109F2CED2D7}" presName="sibTrans" presStyleLbl="sibTrans2D1" presStyleIdx="0" presStyleCnt="2" custLinFactX="100000" custLinFactNeighborX="189996" custLinFactNeighborY="47346"/>
      <dgm:spPr/>
    </dgm:pt>
    <dgm:pt modelId="{98CD4B5B-A4EA-4DCF-956C-7679B52DFEB6}" type="pres">
      <dgm:prSet presAssocID="{AFBE3516-D209-445D-835F-F109F2CED2D7}" presName="spacerB" presStyleCnt="0"/>
      <dgm:spPr/>
    </dgm:pt>
    <dgm:pt modelId="{130B546C-7143-4DFC-BA0D-A083C255746A}" type="pres">
      <dgm:prSet presAssocID="{54C4718C-3536-4FC1-A0E7-043E3ED3E65A}" presName="node" presStyleLbl="node1" presStyleIdx="1" presStyleCnt="3" custScaleX="141374" custScaleY="129050" custLinFactX="74410" custLinFactY="-991" custLinFactNeighborX="100000" custLinFactNeighborY="-100000">
        <dgm:presLayoutVars>
          <dgm:bulletEnabled val="1"/>
        </dgm:presLayoutVars>
      </dgm:prSet>
      <dgm:spPr/>
    </dgm:pt>
    <dgm:pt modelId="{4710CE2F-A9DF-401C-8A0E-125D952A97C8}" type="pres">
      <dgm:prSet presAssocID="{5783CFE9-6AD8-41D1-BC7D-E19D5237F98A}" presName="sibTransLast" presStyleLbl="sibTrans2D1" presStyleIdx="1" presStyleCnt="2" custFlipHor="0" custScaleX="374451" custLinFactNeighborX="-95323" custLinFactNeighborY="75857"/>
      <dgm:spPr/>
    </dgm:pt>
    <dgm:pt modelId="{3513E34C-6343-40B1-8B9D-A55DEC787E1E}" type="pres">
      <dgm:prSet presAssocID="{5783CFE9-6AD8-41D1-BC7D-E19D5237F98A}" presName="connectorText" presStyleLbl="sibTrans2D1" presStyleIdx="1" presStyleCnt="2"/>
      <dgm:spPr/>
    </dgm:pt>
    <dgm:pt modelId="{BBAFBA49-1E15-4C08-87B0-623AE6231CF7}" type="pres">
      <dgm:prSet presAssocID="{5783CFE9-6AD8-41D1-BC7D-E19D5237F98A}" presName="lastNode" presStyleLbl="node1" presStyleIdx="2" presStyleCnt="3" custLinFactX="-104369" custLinFactNeighborX="-200000" custLinFactNeighborY="-416">
        <dgm:presLayoutVars>
          <dgm:bulletEnabled val="1"/>
        </dgm:presLayoutVars>
      </dgm:prSet>
      <dgm:spPr/>
    </dgm:pt>
  </dgm:ptLst>
  <dgm:cxnLst>
    <dgm:cxn modelId="{CA73AD16-57EE-42B7-AE70-797049B8AA5F}" type="presOf" srcId="{8727AAF5-A7B3-4175-A298-F5AEE7034C1A}" destId="{11DDA0E8-1885-45E1-975F-65342377DA4F}" srcOrd="0" destOrd="0" presId="urn:microsoft.com/office/officeart/2005/8/layout/equation2"/>
    <dgm:cxn modelId="{16599832-67D6-48C8-8ABB-0369A3A47F2C}" srcId="{5783CFE9-6AD8-41D1-BC7D-E19D5237F98A}" destId="{54C4718C-3536-4FC1-A0E7-043E3ED3E65A}" srcOrd="1" destOrd="0" parTransId="{D27ED16B-A9BB-40E4-9511-611908A1CAAF}" sibTransId="{AA7C9B40-2F92-4BA9-BD66-EC71899BA272}"/>
    <dgm:cxn modelId="{3C16463E-6257-453B-BDA2-7CA8C8850513}" type="presOf" srcId="{5783CFE9-6AD8-41D1-BC7D-E19D5237F98A}" destId="{7D08A21E-C578-4660-850E-8F6FDCBC18FB}" srcOrd="0" destOrd="0" presId="urn:microsoft.com/office/officeart/2005/8/layout/equation2"/>
    <dgm:cxn modelId="{A9250F46-65BF-47A3-87FA-0EE717801D2B}" type="presOf" srcId="{54C4718C-3536-4FC1-A0E7-043E3ED3E65A}" destId="{130B546C-7143-4DFC-BA0D-A083C255746A}" srcOrd="0" destOrd="0" presId="urn:microsoft.com/office/officeart/2005/8/layout/equation2"/>
    <dgm:cxn modelId="{D3B70E59-76AE-4DAB-A4B2-554F651A6023}" type="presOf" srcId="{555BD794-A0AA-423C-950B-39BEC61D6FAB}" destId="{BBAFBA49-1E15-4C08-87B0-623AE6231CF7}" srcOrd="0" destOrd="0" presId="urn:microsoft.com/office/officeart/2005/8/layout/equation2"/>
    <dgm:cxn modelId="{78B90281-4B73-41D7-8255-7CC3EA3DD0ED}" srcId="{5783CFE9-6AD8-41D1-BC7D-E19D5237F98A}" destId="{555BD794-A0AA-423C-950B-39BEC61D6FAB}" srcOrd="2" destOrd="0" parTransId="{E6089A2F-1D3A-402B-8C38-89B9E272193C}" sibTransId="{1709005B-6198-454F-8952-0C3A4CE76970}"/>
    <dgm:cxn modelId="{A3707784-23DB-4149-8CC4-84B583108D73}" type="presOf" srcId="{AFBE3516-D209-445D-835F-F109F2CED2D7}" destId="{F2F790D2-8AD4-4AFB-8814-4E54BB19CF79}" srcOrd="0" destOrd="0" presId="urn:microsoft.com/office/officeart/2005/8/layout/equation2"/>
    <dgm:cxn modelId="{DF3FA7BC-35BC-45EB-A73D-14452835D027}" type="presOf" srcId="{AA7C9B40-2F92-4BA9-BD66-EC71899BA272}" destId="{4710CE2F-A9DF-401C-8A0E-125D952A97C8}" srcOrd="0" destOrd="0" presId="urn:microsoft.com/office/officeart/2005/8/layout/equation2"/>
    <dgm:cxn modelId="{8AF425FA-381A-4137-9934-FAEFCF7C4E02}" srcId="{5783CFE9-6AD8-41D1-BC7D-E19D5237F98A}" destId="{8727AAF5-A7B3-4175-A298-F5AEE7034C1A}" srcOrd="0" destOrd="0" parTransId="{5C45067B-E269-45E1-8FE6-E17C4762DA2F}" sibTransId="{AFBE3516-D209-445D-835F-F109F2CED2D7}"/>
    <dgm:cxn modelId="{183073FD-9756-4582-85CF-E3B674AAD57B}" type="presOf" srcId="{AA7C9B40-2F92-4BA9-BD66-EC71899BA272}" destId="{3513E34C-6343-40B1-8B9D-A55DEC787E1E}" srcOrd="1" destOrd="0" presId="urn:microsoft.com/office/officeart/2005/8/layout/equation2"/>
    <dgm:cxn modelId="{B0CA5899-1007-4054-B1C5-A32159415CDB}" type="presParOf" srcId="{7D08A21E-C578-4660-850E-8F6FDCBC18FB}" destId="{86386FB1-2D46-4E40-BD66-26630D9F81C3}" srcOrd="0" destOrd="0" presId="urn:microsoft.com/office/officeart/2005/8/layout/equation2"/>
    <dgm:cxn modelId="{6748ADC6-6EE0-4B34-A4A6-63A0A7288588}" type="presParOf" srcId="{86386FB1-2D46-4E40-BD66-26630D9F81C3}" destId="{11DDA0E8-1885-45E1-975F-65342377DA4F}" srcOrd="0" destOrd="0" presId="urn:microsoft.com/office/officeart/2005/8/layout/equation2"/>
    <dgm:cxn modelId="{38026E25-D023-46F7-BC58-E99F7957714F}" type="presParOf" srcId="{86386FB1-2D46-4E40-BD66-26630D9F81C3}" destId="{9BB68AF5-AB06-4786-9A9D-21E8BFCA2A74}" srcOrd="1" destOrd="0" presId="urn:microsoft.com/office/officeart/2005/8/layout/equation2"/>
    <dgm:cxn modelId="{E3190772-365F-4A38-867D-6E80D09FB34E}" type="presParOf" srcId="{86386FB1-2D46-4E40-BD66-26630D9F81C3}" destId="{F2F790D2-8AD4-4AFB-8814-4E54BB19CF79}" srcOrd="2" destOrd="0" presId="urn:microsoft.com/office/officeart/2005/8/layout/equation2"/>
    <dgm:cxn modelId="{74566BA8-8FF3-4928-9706-F3CB39BC3039}" type="presParOf" srcId="{86386FB1-2D46-4E40-BD66-26630D9F81C3}" destId="{98CD4B5B-A4EA-4DCF-956C-7679B52DFEB6}" srcOrd="3" destOrd="0" presId="urn:microsoft.com/office/officeart/2005/8/layout/equation2"/>
    <dgm:cxn modelId="{0B18A2C6-B709-4B90-9C38-2DA8EE4E2F32}" type="presParOf" srcId="{86386FB1-2D46-4E40-BD66-26630D9F81C3}" destId="{130B546C-7143-4DFC-BA0D-A083C255746A}" srcOrd="4" destOrd="0" presId="urn:microsoft.com/office/officeart/2005/8/layout/equation2"/>
    <dgm:cxn modelId="{9A2222C1-5879-4F8B-A538-1C49AFB9AD1F}" type="presParOf" srcId="{7D08A21E-C578-4660-850E-8F6FDCBC18FB}" destId="{4710CE2F-A9DF-401C-8A0E-125D952A97C8}" srcOrd="1" destOrd="0" presId="urn:microsoft.com/office/officeart/2005/8/layout/equation2"/>
    <dgm:cxn modelId="{DD152770-FB23-4853-8713-10593BDFE5F8}" type="presParOf" srcId="{4710CE2F-A9DF-401C-8A0E-125D952A97C8}" destId="{3513E34C-6343-40B1-8B9D-A55DEC787E1E}" srcOrd="0" destOrd="0" presId="urn:microsoft.com/office/officeart/2005/8/layout/equation2"/>
    <dgm:cxn modelId="{98C89953-DE1D-40EF-AA8B-5E560B950D28}" type="presParOf" srcId="{7D08A21E-C578-4660-850E-8F6FDCBC18FB}" destId="{BBAFBA49-1E15-4C08-87B0-623AE6231CF7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DA0E8-1885-45E1-975F-65342377DA4F}">
      <dsp:nvSpPr>
        <dsp:cNvPr id="0" name=""/>
        <dsp:cNvSpPr/>
      </dsp:nvSpPr>
      <dsp:spPr>
        <a:xfrm>
          <a:off x="2675002" y="129260"/>
          <a:ext cx="1439575" cy="1288237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Erkek Nüfus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409.040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%49.6</a:t>
          </a:r>
        </a:p>
      </dsp:txBody>
      <dsp:txXfrm>
        <a:off x="2885823" y="317918"/>
        <a:ext cx="1017933" cy="910921"/>
      </dsp:txXfrm>
    </dsp:sp>
    <dsp:sp modelId="{F2F790D2-8AD4-4AFB-8814-4E54BB19CF79}">
      <dsp:nvSpPr>
        <dsp:cNvPr id="0" name=""/>
        <dsp:cNvSpPr/>
      </dsp:nvSpPr>
      <dsp:spPr>
        <a:xfrm>
          <a:off x="3120070" y="1405221"/>
          <a:ext cx="563062" cy="563062"/>
        </a:xfrm>
        <a:prstGeom prst="mathPlus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4704" y="1620536"/>
        <a:ext cx="413794" cy="132432"/>
      </dsp:txXfrm>
    </dsp:sp>
    <dsp:sp modelId="{130B546C-7143-4DFC-BA0D-A083C255746A}">
      <dsp:nvSpPr>
        <dsp:cNvPr id="0" name=""/>
        <dsp:cNvSpPr/>
      </dsp:nvSpPr>
      <dsp:spPr>
        <a:xfrm>
          <a:off x="2775683" y="1921341"/>
          <a:ext cx="1372454" cy="1252813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Kadın Nüfus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415.312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%50.4</a:t>
          </a:r>
        </a:p>
      </dsp:txBody>
      <dsp:txXfrm>
        <a:off x="2976674" y="2104811"/>
        <a:ext cx="970472" cy="885873"/>
      </dsp:txXfrm>
    </dsp:sp>
    <dsp:sp modelId="{4710CE2F-A9DF-401C-8A0E-125D952A97C8}">
      <dsp:nvSpPr>
        <dsp:cNvPr id="0" name=""/>
        <dsp:cNvSpPr/>
      </dsp:nvSpPr>
      <dsp:spPr>
        <a:xfrm rot="76917">
          <a:off x="878170" y="1728905"/>
          <a:ext cx="1798655" cy="361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184" y="1799920"/>
        <a:ext cx="1690314" cy="216682"/>
      </dsp:txXfrm>
    </dsp:sp>
    <dsp:sp modelId="{BBAFBA49-1E15-4C08-87B0-623AE6231CF7}">
      <dsp:nvSpPr>
        <dsp:cNvPr id="0" name=""/>
        <dsp:cNvSpPr/>
      </dsp:nvSpPr>
      <dsp:spPr>
        <a:xfrm>
          <a:off x="733477" y="652844"/>
          <a:ext cx="1941593" cy="1941593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Toplam Nüfus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824.352</a:t>
          </a:r>
          <a:endParaRPr lang="tr-TR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817" y="937184"/>
        <a:ext cx="1372913" cy="1372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/>
            </a:lvl1pPr>
          </a:lstStyle>
          <a:p>
            <a:fld id="{F16CBA2F-2444-404C-B049-32270070BF9F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2" rIns="91420" bIns="45712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20" tIns="45712" rIns="91420" bIns="45712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/>
            </a:lvl1pPr>
          </a:lstStyle>
          <a:p>
            <a:fld id="{426BFD99-AD60-40D3-A5A3-E7715B7FA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63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BFD99-AD60-40D3-A5A3-E7715B7FABA4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15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6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569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32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83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47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50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380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32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895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013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6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73DF5-632C-4BA6-A931-EF2961772EB4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F8A24-6BE7-4729-8E7A-466E28C63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11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5BC8BB0-C8A7-4488-8B1F-C203B8481238}"/>
              </a:ext>
            </a:extLst>
          </p:cNvPr>
          <p:cNvSpPr txBox="1"/>
          <p:nvPr/>
        </p:nvSpPr>
        <p:spPr>
          <a:xfrm>
            <a:off x="4723119" y="6295581"/>
            <a:ext cx="3218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0759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 Planlama ve Koordinasyon Müdürlüğü</a:t>
            </a:r>
          </a:p>
        </p:txBody>
      </p:sp>
      <p:pic>
        <p:nvPicPr>
          <p:cNvPr id="2050" name="Picture 2" descr="11">
            <a:extLst>
              <a:ext uri="{FF2B5EF4-FFF2-40B4-BE49-F238E27FC236}">
                <a16:creationId xmlns:a16="http://schemas.microsoft.com/office/drawing/2014/main" id="{5D71EF45-3C70-4635-B46D-14C72981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4" y="240155"/>
            <a:ext cx="1740241" cy="92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urkiye Yuzyili ve 100">
            <a:extLst>
              <a:ext uri="{FF2B5EF4-FFF2-40B4-BE49-F238E27FC236}">
                <a16:creationId xmlns:a16="http://schemas.microsoft.com/office/drawing/2014/main" id="{CCBED3B9-2805-473B-A059-0E624339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88" y="240155"/>
            <a:ext cx="2267658" cy="10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581C82-E2A6-4E0C-926B-46F19AC9D913}"/>
              </a:ext>
            </a:extLst>
          </p:cNvPr>
          <p:cNvSpPr/>
          <p:nvPr/>
        </p:nvSpPr>
        <p:spPr>
          <a:xfrm>
            <a:off x="5247341" y="2382283"/>
            <a:ext cx="1602378" cy="1454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2777706" y="4071411"/>
            <a:ext cx="1423358" cy="517842"/>
          </a:xfrm>
          <a:prstGeom prst="rect">
            <a:avLst/>
          </a:prstGeom>
          <a:solidFill>
            <a:srgbClr val="0759A5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3001992" y="3942922"/>
            <a:ext cx="119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E282ADF-34A5-40FF-9B9E-14A77208AFA7}"/>
              </a:ext>
            </a:extLst>
          </p:cNvPr>
          <p:cNvSpPr/>
          <p:nvPr/>
        </p:nvSpPr>
        <p:spPr>
          <a:xfrm>
            <a:off x="4517679" y="3836614"/>
            <a:ext cx="5567881" cy="773933"/>
          </a:xfrm>
          <a:prstGeom prst="rect">
            <a:avLst/>
          </a:prstGeom>
          <a:solidFill>
            <a:srgbClr val="075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TRABZON VALİLİĞİ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DEF40513-958B-4363-8AAE-E2DA6EE18C4A}"/>
              </a:ext>
            </a:extLst>
          </p:cNvPr>
          <p:cNvGrpSpPr/>
          <p:nvPr/>
        </p:nvGrpSpPr>
        <p:grpSpPr>
          <a:xfrm>
            <a:off x="5043593" y="2195792"/>
            <a:ext cx="1966807" cy="1875619"/>
            <a:chOff x="7679196" y="286118"/>
            <a:chExt cx="1066333" cy="108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7AF03F-4414-41B4-835C-6FCC77AC1BFC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38EE709F-54BB-45B1-B4BF-5443C20B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10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>
            <a:extLst>
              <a:ext uri="{FF2B5EF4-FFF2-40B4-BE49-F238E27FC236}">
                <a16:creationId xmlns:a16="http://schemas.microsoft.com/office/drawing/2014/main" id="{F7B901C3-7B2B-452B-BA82-1B72B478F3FC}"/>
              </a:ext>
            </a:extLst>
          </p:cNvPr>
          <p:cNvSpPr/>
          <p:nvPr/>
        </p:nvSpPr>
        <p:spPr>
          <a:xfrm>
            <a:off x="479420" y="4475684"/>
            <a:ext cx="11296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Birçok ulusal ve uluslararası spor organizasyonuna ev sahipliği yapan ilimizde, </a:t>
            </a:r>
          </a:p>
          <a:p>
            <a:pPr algn="just"/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</a:t>
            </a:r>
            <a:r>
              <a:rPr lang="tr-TR" sz="20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61</a:t>
            </a: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spor tesisinde farklı  branşlarda sportif faaliyetler yapılmaktadır. 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tr-TR" sz="20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İlimizde 76’sı </a:t>
            </a: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milli olmak üzere </a:t>
            </a:r>
            <a:r>
              <a:rPr lang="tr-TR" sz="20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5.241</a:t>
            </a: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faal lisanslı sporcu bulunmaktadır.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6A515AB5-D0A3-4520-A784-AF577856A0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0" y="1239382"/>
            <a:ext cx="3556857" cy="281969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87AFEB8-720F-43D2-B59B-2D0C17BD5D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30" y="1233727"/>
            <a:ext cx="3240251" cy="279945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9D4B00C-C9AD-40C1-BB07-A861A43C33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35" y="1233727"/>
            <a:ext cx="3341594" cy="2763419"/>
          </a:xfrm>
          <a:prstGeom prst="rect">
            <a:avLst/>
          </a:prstGeom>
        </p:spPr>
      </p:pic>
      <p:sp>
        <p:nvSpPr>
          <p:cNvPr id="17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GENÇLİK VE SPOR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8" name="Dikdörtgen: Yuvarlatılmış Köşeler 17">
            <a:extLst>
              <a:ext uri="{FF2B5EF4-FFF2-40B4-BE49-F238E27FC236}">
                <a16:creationId xmlns:a16="http://schemas.microsoft.com/office/drawing/2014/main" id="{945D25BB-3EC2-480E-AE7D-C9C37BCF14E3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/ 23</a:t>
            </a:r>
          </a:p>
        </p:txBody>
      </p:sp>
    </p:spTree>
    <p:extLst>
      <p:ext uri="{BB962C8B-B14F-4D97-AF65-F5344CB8AC3E}">
        <p14:creationId xmlns:p14="http://schemas.microsoft.com/office/powerpoint/2010/main" val="425702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4FBC3148-169E-4A09-8475-7665FC9E1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44871"/>
              </p:ext>
            </p:extLst>
          </p:nvPr>
        </p:nvGraphicFramePr>
        <p:xfrm>
          <a:off x="452485" y="1149675"/>
          <a:ext cx="11142483" cy="3217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3807">
                  <a:extLst>
                    <a:ext uri="{9D8B030D-6E8A-4147-A177-3AD203B41FA5}">
                      <a16:colId xmlns:a16="http://schemas.microsoft.com/office/drawing/2014/main" val="1037099005"/>
                    </a:ext>
                  </a:extLst>
                </a:gridCol>
                <a:gridCol w="2081772">
                  <a:extLst>
                    <a:ext uri="{9D8B030D-6E8A-4147-A177-3AD203B41FA5}">
                      <a16:colId xmlns:a16="http://schemas.microsoft.com/office/drawing/2014/main" val="1638066998"/>
                    </a:ext>
                  </a:extLst>
                </a:gridCol>
                <a:gridCol w="2082566">
                  <a:extLst>
                    <a:ext uri="{9D8B030D-6E8A-4147-A177-3AD203B41FA5}">
                      <a16:colId xmlns:a16="http://schemas.microsoft.com/office/drawing/2014/main" val="2986479128"/>
                    </a:ext>
                  </a:extLst>
                </a:gridCol>
                <a:gridCol w="2081772">
                  <a:extLst>
                    <a:ext uri="{9D8B030D-6E8A-4147-A177-3AD203B41FA5}">
                      <a16:colId xmlns:a16="http://schemas.microsoft.com/office/drawing/2014/main" val="1158673258"/>
                    </a:ext>
                  </a:extLst>
                </a:gridCol>
                <a:gridCol w="2082566">
                  <a:extLst>
                    <a:ext uri="{9D8B030D-6E8A-4147-A177-3AD203B41FA5}">
                      <a16:colId xmlns:a16="http://schemas.microsoft.com/office/drawing/2014/main" val="3536745426"/>
                    </a:ext>
                  </a:extLst>
                </a:gridCol>
              </a:tblGrid>
              <a:tr h="56305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TRABZON’DA YÜKSEKÖĞRETİM YURT HİZMETLERİ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0" marR="66040" marT="33020" marB="3302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39694"/>
                  </a:ext>
                </a:extLst>
              </a:tr>
              <a:tr h="476998">
                <a:tc>
                  <a:txBody>
                    <a:bodyPr/>
                    <a:lstStyle/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Yurtlar 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24130" marB="2413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Erkek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Kız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Karma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3461151160"/>
                  </a:ext>
                </a:extLst>
              </a:tr>
              <a:tr h="405288">
                <a:tc>
                  <a:txBody>
                    <a:bodyPr/>
                    <a:lstStyle/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Yurt Sayısı (Kamu)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L="987425" marR="151130" indent="0" algn="r" defTabSz="107315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38275" algn="l"/>
                        </a:tabLs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4035287067"/>
                  </a:ext>
                </a:extLst>
              </a:tr>
              <a:tr h="405288">
                <a:tc>
                  <a:txBody>
                    <a:bodyPr/>
                    <a:lstStyle/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Kapasite (Kamu)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5.816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7.729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1.777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683334151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Yurt Sayısı (Özel)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651541248"/>
                  </a:ext>
                </a:extLst>
              </a:tr>
              <a:tr h="477852">
                <a:tc>
                  <a:txBody>
                    <a:bodyPr/>
                    <a:lstStyle/>
                    <a:p>
                      <a:pPr marL="83185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Kapasite (Özel)</a:t>
                      </a:r>
                    </a:p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1.968</a:t>
                      </a: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1.125</a:t>
                      </a: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3.093</a:t>
                      </a: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1370691"/>
                  </a:ext>
                </a:extLst>
              </a:tr>
              <a:tr h="477852">
                <a:tc>
                  <a:txBody>
                    <a:bodyPr/>
                    <a:lstStyle/>
                    <a:p>
                      <a:pPr marL="831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527944114"/>
                  </a:ext>
                </a:extLst>
              </a:tr>
            </a:tbl>
          </a:graphicData>
        </a:graphic>
      </p:graphicFrame>
      <p:pic>
        <p:nvPicPr>
          <p:cNvPr id="9" name="Resim 8" descr="KYK YOMRA-KANUNİ YURDU">
            <a:extLst>
              <a:ext uri="{FF2B5EF4-FFF2-40B4-BE49-F238E27FC236}">
                <a16:creationId xmlns:a16="http://schemas.microsoft.com/office/drawing/2014/main" id="{7BE7E087-B1AA-407F-91FB-2EE648835C95}"/>
              </a:ext>
            </a:extLst>
          </p:cNvPr>
          <p:cNvPicPr/>
          <p:nvPr/>
        </p:nvPicPr>
        <p:blipFill rotWithShape="1">
          <a:blip r:embed="rId2" cstate="print"/>
          <a:srcRect l="2950"/>
          <a:stretch/>
        </p:blipFill>
        <p:spPr bwMode="auto">
          <a:xfrm>
            <a:off x="452486" y="4453572"/>
            <a:ext cx="3337090" cy="20322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21AFCE2-194E-4A72-A0DE-735116724A46}"/>
              </a:ext>
            </a:extLst>
          </p:cNvPr>
          <p:cNvPicPr/>
          <p:nvPr/>
        </p:nvPicPr>
        <p:blipFill>
          <a:blip r:embed="rId3" cstate="print"/>
          <a:srcRect r="21216"/>
          <a:stretch>
            <a:fillRect/>
          </a:stretch>
        </p:blipFill>
        <p:spPr bwMode="auto">
          <a:xfrm>
            <a:off x="4289196" y="4453572"/>
            <a:ext cx="3374796" cy="20322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E674AF9-FDC4-4078-9D76-434B5B13B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07" y="4448523"/>
            <a:ext cx="3320382" cy="2032255"/>
          </a:xfrm>
          <a:prstGeom prst="rect">
            <a:avLst/>
          </a:prstGeom>
        </p:spPr>
      </p:pic>
      <p:sp>
        <p:nvSpPr>
          <p:cNvPr id="14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GENÇLİK VE SPOR</a:t>
            </a:r>
          </a:p>
        </p:txBody>
      </p:sp>
      <p:grpSp>
        <p:nvGrpSpPr>
          <p:cNvPr id="12" name="Grup 11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5" name="Dikdörtgen: Yuvarlatılmış Köşeler 14">
            <a:extLst>
              <a:ext uri="{FF2B5EF4-FFF2-40B4-BE49-F238E27FC236}">
                <a16:creationId xmlns:a16="http://schemas.microsoft.com/office/drawing/2014/main" id="{E777EB8C-28E4-41E9-8622-7CF00BA57A3D}"/>
              </a:ext>
            </a:extLst>
          </p:cNvPr>
          <p:cNvSpPr/>
          <p:nvPr/>
        </p:nvSpPr>
        <p:spPr>
          <a:xfrm>
            <a:off x="10965631" y="6507937"/>
            <a:ext cx="858195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/ 23</a:t>
            </a:r>
          </a:p>
        </p:txBody>
      </p:sp>
    </p:spTree>
    <p:extLst>
      <p:ext uri="{BB962C8B-B14F-4D97-AF65-F5344CB8AC3E}">
        <p14:creationId xmlns:p14="http://schemas.microsoft.com/office/powerpoint/2010/main" val="3953370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D5B66100-A3F0-464B-B8AD-4CD68791605E}"/>
              </a:ext>
            </a:extLst>
          </p:cNvPr>
          <p:cNvSpPr/>
          <p:nvPr/>
        </p:nvSpPr>
        <p:spPr>
          <a:xfrm>
            <a:off x="622168" y="4510776"/>
            <a:ext cx="11306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  İlimizde kamu ve özelde; 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33 öğrenci yurdu, 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18.415 yatak kapasitesi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	..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bulunmaktadır. 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2023-2024 Eğitim Yılında 14.392 öğrenci faydalanmaktadır.</a:t>
            </a:r>
            <a:endParaRPr lang="tr-TR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83A28C84-050E-4FF9-B298-A69B2E4C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16919"/>
              </p:ext>
            </p:extLst>
          </p:nvPr>
        </p:nvGraphicFramePr>
        <p:xfrm>
          <a:off x="622168" y="1240680"/>
          <a:ext cx="11180098" cy="3071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9552">
                  <a:extLst>
                    <a:ext uri="{9D8B030D-6E8A-4147-A177-3AD203B41FA5}">
                      <a16:colId xmlns:a16="http://schemas.microsoft.com/office/drawing/2014/main" val="2113049410"/>
                    </a:ext>
                  </a:extLst>
                </a:gridCol>
                <a:gridCol w="2528548">
                  <a:extLst>
                    <a:ext uri="{9D8B030D-6E8A-4147-A177-3AD203B41FA5}">
                      <a16:colId xmlns:a16="http://schemas.microsoft.com/office/drawing/2014/main" val="3807172745"/>
                    </a:ext>
                  </a:extLst>
                </a:gridCol>
                <a:gridCol w="2800999">
                  <a:extLst>
                    <a:ext uri="{9D8B030D-6E8A-4147-A177-3AD203B41FA5}">
                      <a16:colId xmlns:a16="http://schemas.microsoft.com/office/drawing/2014/main" val="1706299890"/>
                    </a:ext>
                  </a:extLst>
                </a:gridCol>
                <a:gridCol w="2800999">
                  <a:extLst>
                    <a:ext uri="{9D8B030D-6E8A-4147-A177-3AD203B41FA5}">
                      <a16:colId xmlns:a16="http://schemas.microsoft.com/office/drawing/2014/main" val="1099740703"/>
                    </a:ext>
                  </a:extLst>
                </a:gridCol>
              </a:tblGrid>
              <a:tr h="72350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YILLAR İTİBARIYLA YURTLARDAN YARARLANAN ÖĞRENCİ SAYILARI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354182"/>
                  </a:ext>
                </a:extLst>
              </a:tr>
              <a:tr h="586965"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Öğrenciler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2023</a:t>
                      </a:r>
                    </a:p>
                  </a:txBody>
                  <a:tcPr marL="60693" marR="60693" marT="30346" marB="30346" anchor="ctr"/>
                </a:tc>
                <a:extLst>
                  <a:ext uri="{0D108BD9-81ED-4DB2-BD59-A6C34878D82A}">
                    <a16:rowId xmlns:a16="http://schemas.microsoft.com/office/drawing/2014/main" val="1844214465"/>
                  </a:ext>
                </a:extLst>
              </a:tr>
              <a:tr h="586965"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Kız Öğrenci 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8.416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extLst>
                  <a:ext uri="{0D108BD9-81ED-4DB2-BD59-A6C34878D82A}">
                    <a16:rowId xmlns:a16="http://schemas.microsoft.com/office/drawing/2014/main" val="768302505"/>
                  </a:ext>
                </a:extLst>
              </a:tr>
              <a:tr h="586965"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Erkek Öğrenci </a:t>
                      </a:r>
                      <a:endParaRPr lang="tr-T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5.976</a:t>
                      </a:r>
                    </a:p>
                  </a:txBody>
                  <a:tcPr marL="60693" marR="60693" marT="30346" marB="30346" anchor="ctr"/>
                </a:tc>
                <a:extLst>
                  <a:ext uri="{0D108BD9-81ED-4DB2-BD59-A6C34878D82A}">
                    <a16:rowId xmlns:a16="http://schemas.microsoft.com/office/drawing/2014/main" val="1576031859"/>
                  </a:ext>
                </a:extLst>
              </a:tr>
              <a:tr h="586965">
                <a:tc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93" marR="60693" marT="30346" marB="30346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14.392</a:t>
                      </a:r>
                    </a:p>
                  </a:txBody>
                  <a:tcPr marL="60693" marR="60693" marT="30346" marB="30346" anchor="ctr"/>
                </a:tc>
                <a:extLst>
                  <a:ext uri="{0D108BD9-81ED-4DB2-BD59-A6C34878D82A}">
                    <a16:rowId xmlns:a16="http://schemas.microsoft.com/office/drawing/2014/main" val="85861899"/>
                  </a:ext>
                </a:extLst>
              </a:tr>
            </a:tbl>
          </a:graphicData>
        </a:graphic>
      </p:graphicFrame>
      <p:sp>
        <p:nvSpPr>
          <p:cNvPr id="11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GENÇLİK VE SPOR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D720C882-4461-46BF-BEE6-9B7F1B386663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/ 23</a:t>
            </a:r>
          </a:p>
        </p:txBody>
      </p:sp>
    </p:spTree>
    <p:extLst>
      <p:ext uri="{BB962C8B-B14F-4D97-AF65-F5344CB8AC3E}">
        <p14:creationId xmlns:p14="http://schemas.microsoft.com/office/powerpoint/2010/main" val="426030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6F3A60B-E20E-4807-B0EF-BDECFF78CA6E}"/>
              </a:ext>
            </a:extLst>
          </p:cNvPr>
          <p:cNvSpPr/>
          <p:nvPr/>
        </p:nvSpPr>
        <p:spPr>
          <a:xfrm>
            <a:off x="5723332" y="1274355"/>
            <a:ext cx="51860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İlimizde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42913" indent="-4429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tesiste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.766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şletme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Belgeli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indent="-4429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tesiste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Basit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Konaklama İ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şletme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Belgeli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indent="-4429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tesiste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968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Turizm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Yatı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Belgeli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indent="-4429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tesiste-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19.584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yatak</a:t>
            </a:r>
            <a:r>
              <a:rPr lang="en-A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bulunmaktadır.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0FFDB26-53B5-4964-A9E7-DA4B62405E1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5" t="1250" r="735" b="63940"/>
          <a:stretch/>
        </p:blipFill>
        <p:spPr>
          <a:xfrm>
            <a:off x="621856" y="1357322"/>
            <a:ext cx="4786080" cy="1886159"/>
          </a:xfrm>
          <a:prstGeom prst="rect">
            <a:avLst/>
          </a:prstGeom>
          <a:ln w="12700">
            <a:noFill/>
          </a:ln>
          <a:effectLst/>
        </p:spPr>
      </p:pic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7DBA8F8C-F966-4F26-BD86-53A6D9AF3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3044"/>
              </p:ext>
            </p:extLst>
          </p:nvPr>
        </p:nvGraphicFramePr>
        <p:xfrm>
          <a:off x="317241" y="3522706"/>
          <a:ext cx="5215812" cy="2605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55">
                  <a:extLst>
                    <a:ext uri="{9D8B030D-6E8A-4147-A177-3AD203B41FA5}">
                      <a16:colId xmlns:a16="http://schemas.microsoft.com/office/drawing/2014/main" val="3158352918"/>
                    </a:ext>
                  </a:extLst>
                </a:gridCol>
                <a:gridCol w="1940767">
                  <a:extLst>
                    <a:ext uri="{9D8B030D-6E8A-4147-A177-3AD203B41FA5}">
                      <a16:colId xmlns:a16="http://schemas.microsoft.com/office/drawing/2014/main" val="3351018488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3188506511"/>
                    </a:ext>
                  </a:extLst>
                </a:gridCol>
              </a:tblGrid>
              <a:tr h="64807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Yıllar İtibariyle İlimizi Ziyaret Eden Turist Sayıları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890124"/>
                  </a:ext>
                </a:extLst>
              </a:tr>
              <a:tr h="434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tr-TR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Yıllar</a:t>
                      </a: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marR="213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tr-TR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marL="0" marR="21336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50577" marR="50577" marT="25289" marB="25289" anchor="ctr"/>
                </a:tc>
                <a:extLst>
                  <a:ext uri="{0D108BD9-81ED-4DB2-BD59-A6C34878D82A}">
                    <a16:rowId xmlns:a16="http://schemas.microsoft.com/office/drawing/2014/main" val="1922240767"/>
                  </a:ext>
                </a:extLst>
              </a:tr>
              <a:tr h="456872">
                <a:tc>
                  <a:txBody>
                    <a:bodyPr/>
                    <a:lstStyle/>
                    <a:p>
                      <a:pPr marL="330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Yerli Turist </a:t>
                      </a:r>
                      <a:endParaRPr lang="tr-T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marR="2279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489.454</a:t>
                      </a:r>
                      <a:endParaRPr lang="tr-T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52" marR="37652" marT="19107" marB="19107" anchor="ctr"/>
                </a:tc>
                <a:tc>
                  <a:txBody>
                    <a:bodyPr/>
                    <a:lstStyle/>
                    <a:p>
                      <a:pPr marL="0" marR="21336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612.767</a:t>
                      </a:r>
                    </a:p>
                  </a:txBody>
                  <a:tcPr marL="37652" marR="37652" marT="19107" marB="19107" anchor="ctr"/>
                </a:tc>
                <a:extLst>
                  <a:ext uri="{0D108BD9-81ED-4DB2-BD59-A6C34878D82A}">
                    <a16:rowId xmlns:a16="http://schemas.microsoft.com/office/drawing/2014/main" val="2360368816"/>
                  </a:ext>
                </a:extLst>
              </a:tr>
              <a:tr h="602237">
                <a:tc>
                  <a:txBody>
                    <a:bodyPr/>
                    <a:lstStyle/>
                    <a:p>
                      <a:pPr marL="330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Yabancı Turist </a:t>
                      </a:r>
                      <a:endParaRPr lang="tr-T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marR="2279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466.644</a:t>
                      </a:r>
                      <a:endParaRPr lang="tr-T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52" marR="37652" marT="19107" marB="19107" anchor="ctr"/>
                </a:tc>
                <a:tc>
                  <a:txBody>
                    <a:bodyPr/>
                    <a:lstStyle/>
                    <a:p>
                      <a:pPr marL="0" marR="21336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706.532</a:t>
                      </a:r>
                    </a:p>
                  </a:txBody>
                  <a:tcPr marL="37652" marR="37652" marT="19107" marB="19107" anchor="ctr"/>
                </a:tc>
                <a:extLst>
                  <a:ext uri="{0D108BD9-81ED-4DB2-BD59-A6C34878D82A}">
                    <a16:rowId xmlns:a16="http://schemas.microsoft.com/office/drawing/2014/main" val="601612672"/>
                  </a:ext>
                </a:extLst>
              </a:tr>
              <a:tr h="456872">
                <a:tc>
                  <a:txBody>
                    <a:bodyPr/>
                    <a:lstStyle/>
                    <a:p>
                      <a:pPr marL="330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marR="2279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956.098 </a:t>
                      </a:r>
                      <a:endParaRPr lang="tr-TR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52" marR="37652" marT="19107" marB="19107" anchor="ctr"/>
                </a:tc>
                <a:tc>
                  <a:txBody>
                    <a:bodyPr/>
                    <a:lstStyle/>
                    <a:p>
                      <a:pPr marL="0" marR="21336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1.319.299</a:t>
                      </a:r>
                    </a:p>
                  </a:txBody>
                  <a:tcPr marL="37652" marR="37652" marT="19107" marB="19107" anchor="ctr"/>
                </a:tc>
                <a:extLst>
                  <a:ext uri="{0D108BD9-81ED-4DB2-BD59-A6C34878D82A}">
                    <a16:rowId xmlns:a16="http://schemas.microsoft.com/office/drawing/2014/main" val="2054833024"/>
                  </a:ext>
                </a:extLst>
              </a:tr>
            </a:tbl>
          </a:graphicData>
        </a:graphic>
      </p:graphicFrame>
      <p:sp>
        <p:nvSpPr>
          <p:cNvPr id="10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TRABZON’DA TURİZM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3718DB13-2BC2-43C8-A89D-67EF67D9203C}"/>
              </a:ext>
            </a:extLst>
          </p:cNvPr>
          <p:cNvSpPr/>
          <p:nvPr/>
        </p:nvSpPr>
        <p:spPr>
          <a:xfrm>
            <a:off x="11009010" y="6345267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/ 23</a:t>
            </a:r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24E1B98E-7A52-432E-9286-E02FF1125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931883"/>
              </p:ext>
            </p:extLst>
          </p:nvPr>
        </p:nvGraphicFramePr>
        <p:xfrm>
          <a:off x="5887671" y="3479422"/>
          <a:ext cx="5021756" cy="3138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199">
                  <a:extLst>
                    <a:ext uri="{9D8B030D-6E8A-4147-A177-3AD203B41FA5}">
                      <a16:colId xmlns:a16="http://schemas.microsoft.com/office/drawing/2014/main" val="3158352918"/>
                    </a:ext>
                  </a:extLst>
                </a:gridCol>
                <a:gridCol w="1689496">
                  <a:extLst>
                    <a:ext uri="{9D8B030D-6E8A-4147-A177-3AD203B41FA5}">
                      <a16:colId xmlns:a16="http://schemas.microsoft.com/office/drawing/2014/main" val="3351018488"/>
                    </a:ext>
                  </a:extLst>
                </a:gridCol>
                <a:gridCol w="1914061">
                  <a:extLst>
                    <a:ext uri="{9D8B030D-6E8A-4147-A177-3AD203B41FA5}">
                      <a16:colId xmlns:a16="http://schemas.microsoft.com/office/drawing/2014/main" val="3188506511"/>
                    </a:ext>
                  </a:extLst>
                </a:gridCol>
              </a:tblGrid>
              <a:tr h="41216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Turizm İşletme Ve Yatırım Belgeli Turistik Tesisler</a:t>
                      </a:r>
                    </a:p>
                  </a:txBody>
                  <a:tcPr marL="50577" marR="50577" marT="25289" marB="25289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890124"/>
                  </a:ext>
                </a:extLst>
              </a:tr>
              <a:tr h="326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7" marR="50577" marT="25289" marB="25289" anchor="ctr"/>
                </a:tc>
                <a:tc>
                  <a:txBody>
                    <a:bodyPr/>
                    <a:lstStyle/>
                    <a:p>
                      <a:pPr indent="33020"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Tesis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33020" algn="ct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Yatak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2240767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 Yıldızlı Otel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3.311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0368816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Yıldızlı Otel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4.704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1612672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Yıldızlı Otel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3.014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4833024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Yıldızlı Otel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876167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Yıldızlı Otel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8573007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Apart Oteller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4371975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Diğer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7472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62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o 28">
            <a:extLst>
              <a:ext uri="{FF2B5EF4-FFF2-40B4-BE49-F238E27FC236}">
                <a16:creationId xmlns:a16="http://schemas.microsoft.com/office/drawing/2014/main" id="{880E7B24-59F0-47E9-B6D8-F93CC0E3E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89851"/>
              </p:ext>
            </p:extLst>
          </p:nvPr>
        </p:nvGraphicFramePr>
        <p:xfrm>
          <a:off x="4279385" y="1260495"/>
          <a:ext cx="7141991" cy="1544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5074">
                  <a:extLst>
                    <a:ext uri="{9D8B030D-6E8A-4147-A177-3AD203B41FA5}">
                      <a16:colId xmlns:a16="http://schemas.microsoft.com/office/drawing/2014/main" val="3238464769"/>
                    </a:ext>
                  </a:extLst>
                </a:gridCol>
                <a:gridCol w="1684751">
                  <a:extLst>
                    <a:ext uri="{9D8B030D-6E8A-4147-A177-3AD203B41FA5}">
                      <a16:colId xmlns:a16="http://schemas.microsoft.com/office/drawing/2014/main" val="836928257"/>
                    </a:ext>
                  </a:extLst>
                </a:gridCol>
                <a:gridCol w="2475830">
                  <a:extLst>
                    <a:ext uri="{9D8B030D-6E8A-4147-A177-3AD203B41FA5}">
                      <a16:colId xmlns:a16="http://schemas.microsoft.com/office/drawing/2014/main" val="2810657461"/>
                    </a:ext>
                  </a:extLst>
                </a:gridCol>
                <a:gridCol w="1486336">
                  <a:extLst>
                    <a:ext uri="{9D8B030D-6E8A-4147-A177-3AD203B41FA5}">
                      <a16:colId xmlns:a16="http://schemas.microsoft.com/office/drawing/2014/main" val="3602283355"/>
                    </a:ext>
                  </a:extLst>
                </a:gridCol>
              </a:tblGrid>
              <a:tr h="753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ÜRÜN ADI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EKİLEN ALAN (Ha)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TÜRKİYE ÜRETİM ORANI ( % 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ÜRETİM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(Ton)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3030"/>
                  </a:ext>
                </a:extLst>
              </a:tr>
              <a:tr h="39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Fındık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64,616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52.462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3041878"/>
                  </a:ext>
                </a:extLst>
              </a:tr>
              <a:tr h="395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Çay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15,664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270.891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7093617"/>
                  </a:ext>
                </a:extLst>
              </a:tr>
            </a:tbl>
          </a:graphicData>
        </a:graphic>
      </p:graphicFrame>
      <p:graphicFrame>
        <p:nvGraphicFramePr>
          <p:cNvPr id="30" name="Tablo 29">
            <a:extLst>
              <a:ext uri="{FF2B5EF4-FFF2-40B4-BE49-F238E27FC236}">
                <a16:creationId xmlns:a16="http://schemas.microsoft.com/office/drawing/2014/main" id="{D795D9AB-E7B3-49E6-9C4B-7BC666D9C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00773"/>
              </p:ext>
            </p:extLst>
          </p:nvPr>
        </p:nvGraphicFramePr>
        <p:xfrm>
          <a:off x="4279385" y="3077247"/>
          <a:ext cx="7141990" cy="3073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9824">
                  <a:extLst>
                    <a:ext uri="{9D8B030D-6E8A-4147-A177-3AD203B41FA5}">
                      <a16:colId xmlns:a16="http://schemas.microsoft.com/office/drawing/2014/main" val="4260151669"/>
                    </a:ext>
                  </a:extLst>
                </a:gridCol>
                <a:gridCol w="2112183">
                  <a:extLst>
                    <a:ext uri="{9D8B030D-6E8A-4147-A177-3AD203B41FA5}">
                      <a16:colId xmlns:a16="http://schemas.microsoft.com/office/drawing/2014/main" val="2103370334"/>
                    </a:ext>
                  </a:extLst>
                </a:gridCol>
                <a:gridCol w="1849983">
                  <a:extLst>
                    <a:ext uri="{9D8B030D-6E8A-4147-A177-3AD203B41FA5}">
                      <a16:colId xmlns:a16="http://schemas.microsoft.com/office/drawing/2014/main" val="3370106595"/>
                    </a:ext>
                  </a:extLst>
                </a:gridCol>
              </a:tblGrid>
              <a:tr h="563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ÜRÜN ADI</a:t>
                      </a:r>
                      <a:endParaRPr lang="tr-T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EKİLEN</a:t>
                      </a:r>
                      <a:r>
                        <a:rPr lang="tr-TR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ALAN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(Ha)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ÜRETİM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(Ton)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209887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Kivi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1.901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900234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Çilek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6631964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Mavi Yemiş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6757088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Trabzon Hurması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6252727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Narenciye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15.058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9187704"/>
                  </a:ext>
                </a:extLst>
              </a:tr>
              <a:tr h="4183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Örtüaltı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Sebze Üretimi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1.280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796078"/>
                  </a:ext>
                </a:extLst>
              </a:tr>
            </a:tbl>
          </a:graphicData>
        </a:graphic>
      </p:graphicFrame>
      <p:pic>
        <p:nvPicPr>
          <p:cNvPr id="31" name="Picture 36" descr="Resim-2">
            <a:extLst>
              <a:ext uri="{FF2B5EF4-FFF2-40B4-BE49-F238E27FC236}">
                <a16:creationId xmlns:a16="http://schemas.microsoft.com/office/drawing/2014/main" id="{D5BAA881-9166-4694-A3FB-4978BFFD9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136" t="25752" b="1456"/>
          <a:stretch/>
        </p:blipFill>
        <p:spPr bwMode="auto">
          <a:xfrm>
            <a:off x="328366" y="1074641"/>
            <a:ext cx="3574330" cy="1791108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32" name="Picture 6" descr="Fındık fiyatı Erdoğan'ın açıkladığı fiyatın altında kaldı - Evrensel">
            <a:extLst>
              <a:ext uri="{FF2B5EF4-FFF2-40B4-BE49-F238E27FC236}">
                <a16:creationId xmlns:a16="http://schemas.microsoft.com/office/drawing/2014/main" id="{78292510-E26C-42C1-8AE6-B4150D73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5" y="3014358"/>
            <a:ext cx="3574331" cy="1680189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Çay üreticileri yaşadı: Yaş çay desteğinde kg sınırı kaldırıldı - Gıda Hattı">
            <a:extLst>
              <a:ext uri="{FF2B5EF4-FFF2-40B4-BE49-F238E27FC236}">
                <a16:creationId xmlns:a16="http://schemas.microsoft.com/office/drawing/2014/main" id="{A7C87A3F-F430-43D7-98DE-BC2C22383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56"/>
          <a:stretch/>
        </p:blipFill>
        <p:spPr bwMode="auto">
          <a:xfrm>
            <a:off x="328365" y="4901154"/>
            <a:ext cx="3574331" cy="1763597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TARIM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54F9AA11-9454-4C05-A426-FCD7895B57F4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/ 23</a:t>
            </a:r>
          </a:p>
        </p:txBody>
      </p:sp>
    </p:spTree>
    <p:extLst>
      <p:ext uri="{BB962C8B-B14F-4D97-AF65-F5344CB8AC3E}">
        <p14:creationId xmlns:p14="http://schemas.microsoft.com/office/powerpoint/2010/main" val="134555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A465367B-19DD-400C-A47B-09A4B19F04E3}"/>
              </a:ext>
            </a:extLst>
          </p:cNvPr>
          <p:cNvSpPr/>
          <p:nvPr/>
        </p:nvSpPr>
        <p:spPr>
          <a:xfrm>
            <a:off x="414786" y="5040429"/>
            <a:ext cx="11397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İlimizde; hayvancılık, su ürünleri, süt ve süt mamulleri üretimi yapılmaktadır. Deniz ve kafes balıkçılığı son yıllarda şehrin ihracatında önemli bir yere gelmiştir.</a:t>
            </a:r>
          </a:p>
        </p:txBody>
      </p: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910EE90C-1FBA-4497-A94E-B35B38601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66207"/>
              </p:ext>
            </p:extLst>
          </p:nvPr>
        </p:nvGraphicFramePr>
        <p:xfrm>
          <a:off x="414786" y="1309367"/>
          <a:ext cx="11397001" cy="3516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74747">
                  <a:extLst>
                    <a:ext uri="{9D8B030D-6E8A-4147-A177-3AD203B41FA5}">
                      <a16:colId xmlns:a16="http://schemas.microsoft.com/office/drawing/2014/main" val="2342597177"/>
                    </a:ext>
                  </a:extLst>
                </a:gridCol>
                <a:gridCol w="2932837">
                  <a:extLst>
                    <a:ext uri="{9D8B030D-6E8A-4147-A177-3AD203B41FA5}">
                      <a16:colId xmlns:a16="http://schemas.microsoft.com/office/drawing/2014/main" val="2514217229"/>
                    </a:ext>
                  </a:extLst>
                </a:gridCol>
                <a:gridCol w="3389417">
                  <a:extLst>
                    <a:ext uri="{9D8B030D-6E8A-4147-A177-3AD203B41FA5}">
                      <a16:colId xmlns:a16="http://schemas.microsoft.com/office/drawing/2014/main" val="4266144265"/>
                    </a:ext>
                  </a:extLst>
                </a:gridCol>
              </a:tblGrid>
              <a:tr h="67413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İlimizde Hayvan ve Tesis Sayısı ile Üretim Miktarı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39" marR="51139" marT="25851" marB="25851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24120"/>
                  </a:ext>
                </a:extLst>
              </a:tr>
              <a:tr h="468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Cinsi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Adet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Yıllık Üretim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1530182459"/>
                  </a:ext>
                </a:extLst>
              </a:tr>
              <a:tr h="39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Büyükbaş Hayvan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137.451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165.000 (ton/süt)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3588061505"/>
                  </a:ext>
                </a:extLst>
              </a:tr>
              <a:tr h="39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Küçükbaş Hayvan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220.225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3055704717"/>
                  </a:ext>
                </a:extLst>
              </a:tr>
              <a:tr h="4038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Kümes Hayvanı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92.501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7.161.000 (adet/yumurta)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1846634227"/>
                  </a:ext>
                </a:extLst>
              </a:tr>
              <a:tr h="39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Denizde Avcılık Yapan Gemiler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1.011 (Adet Tekne)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17.057 (ton/yıl)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4212324132"/>
                  </a:ext>
                </a:extLst>
              </a:tr>
              <a:tr h="39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Deniz Balıkçılığı (Kafes Balıkçılığı)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(Adet Tesis) </a:t>
                      </a:r>
                      <a:endParaRPr lang="tr-TR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21.950 (ton/yıl)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2383208935"/>
                  </a:ext>
                </a:extLst>
              </a:tr>
              <a:tr h="39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Tatlı Su Balıkçılığı </a:t>
                      </a:r>
                      <a:endParaRPr lang="tr-TR" sz="105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(Adet Tesis)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865,5 (ton/yıl)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041" marB="23041" anchor="ctr"/>
                </a:tc>
                <a:extLst>
                  <a:ext uri="{0D108BD9-81ED-4DB2-BD59-A6C34878D82A}">
                    <a16:rowId xmlns:a16="http://schemas.microsoft.com/office/drawing/2014/main" val="636111042"/>
                  </a:ext>
                </a:extLst>
              </a:tr>
            </a:tbl>
          </a:graphicData>
        </a:graphic>
      </p:graphicFrame>
      <p:sp>
        <p:nvSpPr>
          <p:cNvPr id="10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HAYVANCILIK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53330F06-64D3-44A1-B6FC-EE5F5E73CD21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/ 23</a:t>
            </a:r>
          </a:p>
        </p:txBody>
      </p:sp>
    </p:spTree>
    <p:extLst>
      <p:ext uri="{BB962C8B-B14F-4D97-AF65-F5344CB8AC3E}">
        <p14:creationId xmlns:p14="http://schemas.microsoft.com/office/powerpoint/2010/main" val="122551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C36B2014-2B1B-46C1-BF3D-8013984DD788}"/>
              </a:ext>
            </a:extLst>
          </p:cNvPr>
          <p:cNvGrpSpPr/>
          <p:nvPr/>
        </p:nvGrpSpPr>
        <p:grpSpPr>
          <a:xfrm>
            <a:off x="201599" y="1538624"/>
            <a:ext cx="4879447" cy="4089178"/>
            <a:chOff x="3664299" y="-450655"/>
            <a:chExt cx="3904648" cy="3884111"/>
          </a:xfrm>
          <a:scene3d>
            <a:camera prst="isometricOffAxis2Left" zoom="95000"/>
            <a:lightRig rig="flat" dir="t"/>
          </a:scene3d>
        </p:grpSpPr>
        <p:grpSp>
          <p:nvGrpSpPr>
            <p:cNvPr id="17" name="Grup 16">
              <a:extLst>
                <a:ext uri="{FF2B5EF4-FFF2-40B4-BE49-F238E27FC236}">
                  <a16:creationId xmlns:a16="http://schemas.microsoft.com/office/drawing/2014/main" id="{23D8161F-92D8-47BB-A183-9DD94B41FD42}"/>
                </a:ext>
              </a:extLst>
            </p:cNvPr>
            <p:cNvGrpSpPr/>
            <p:nvPr/>
          </p:nvGrpSpPr>
          <p:grpSpPr>
            <a:xfrm>
              <a:off x="3818771" y="-450655"/>
              <a:ext cx="3750176" cy="3750176"/>
              <a:chOff x="3818771" y="-450655"/>
              <a:chExt cx="3750176" cy="3750176"/>
            </a:xfrm>
          </p:grpSpPr>
          <p:sp>
            <p:nvSpPr>
              <p:cNvPr id="26" name="Kısmi Daire 23">
                <a:extLst>
                  <a:ext uri="{FF2B5EF4-FFF2-40B4-BE49-F238E27FC236}">
                    <a16:creationId xmlns:a16="http://schemas.microsoft.com/office/drawing/2014/main" id="{F4AC4A5D-CD3D-4F24-B529-7058CF0E4E1B}"/>
                  </a:ext>
                </a:extLst>
              </p:cNvPr>
              <p:cNvSpPr/>
              <p:nvPr/>
            </p:nvSpPr>
            <p:spPr>
              <a:xfrm>
                <a:off x="3818771" y="-450655"/>
                <a:ext cx="3750176" cy="3750176"/>
              </a:xfrm>
              <a:prstGeom prst="pie">
                <a:avLst>
                  <a:gd name="adj1" fmla="val 16200000"/>
                  <a:gd name="adj2" fmla="val 1800000"/>
                </a:avLst>
              </a:prstGeom>
              <a:solidFill>
                <a:schemeClr val="accent1">
                  <a:lumMod val="75000"/>
                </a:schemeClr>
              </a:solidFill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Kısmi Daire 4">
                <a:extLst>
                  <a:ext uri="{FF2B5EF4-FFF2-40B4-BE49-F238E27FC236}">
                    <a16:creationId xmlns:a16="http://schemas.microsoft.com/office/drawing/2014/main" id="{2638F0D9-24E3-41C2-ACE4-27478FAB9844}"/>
                  </a:ext>
                </a:extLst>
              </p:cNvPr>
              <p:cNvSpPr txBox="1"/>
              <p:nvPr/>
            </p:nvSpPr>
            <p:spPr>
              <a:xfrm>
                <a:off x="5795203" y="344025"/>
                <a:ext cx="1339348" cy="11161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Özel Sektöre Ait İşletmeler</a:t>
                </a:r>
              </a:p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844</a:t>
                </a:r>
              </a:p>
            </p:txBody>
          </p:sp>
        </p:grpSp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255AB98D-A0C5-4B8B-A647-D966921D7F9C}"/>
                </a:ext>
              </a:extLst>
            </p:cNvPr>
            <p:cNvGrpSpPr/>
            <p:nvPr/>
          </p:nvGrpSpPr>
          <p:grpSpPr>
            <a:xfrm>
              <a:off x="3741535" y="-316720"/>
              <a:ext cx="3750176" cy="3750176"/>
              <a:chOff x="3741535" y="-316720"/>
              <a:chExt cx="3750176" cy="3750176"/>
            </a:xfrm>
          </p:grpSpPr>
          <p:sp>
            <p:nvSpPr>
              <p:cNvPr id="24" name="Kısmi Daire 21">
                <a:extLst>
                  <a:ext uri="{FF2B5EF4-FFF2-40B4-BE49-F238E27FC236}">
                    <a16:creationId xmlns:a16="http://schemas.microsoft.com/office/drawing/2014/main" id="{F13C6E82-D6EE-45A1-BA6F-C6DEFCBC1CFC}"/>
                  </a:ext>
                </a:extLst>
              </p:cNvPr>
              <p:cNvSpPr/>
              <p:nvPr/>
            </p:nvSpPr>
            <p:spPr>
              <a:xfrm>
                <a:off x="3741535" y="-316720"/>
                <a:ext cx="3750176" cy="3750176"/>
              </a:xfrm>
              <a:prstGeom prst="pie">
                <a:avLst>
                  <a:gd name="adj1" fmla="val 1800000"/>
                  <a:gd name="adj2" fmla="val 9000000"/>
                </a:avLst>
              </a:prstGeom>
              <a:solidFill>
                <a:schemeClr val="accent1">
                  <a:lumMod val="50000"/>
                </a:schemeClr>
              </a:solidFill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2232385"/>
                  <a:satOff val="13449"/>
                  <a:lumOff val="1078"/>
                  <a:alphaOff val="0"/>
                </a:schemeClr>
              </a:fillRef>
              <a:effectRef idx="0">
                <a:schemeClr val="accent4">
                  <a:hueOff val="-2232385"/>
                  <a:satOff val="13449"/>
                  <a:lumOff val="107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Kısmi Daire 6">
                <a:extLst>
                  <a:ext uri="{FF2B5EF4-FFF2-40B4-BE49-F238E27FC236}">
                    <a16:creationId xmlns:a16="http://schemas.microsoft.com/office/drawing/2014/main" id="{74B2D7E1-3844-448B-AE9B-08CF503582EA}"/>
                  </a:ext>
                </a:extLst>
              </p:cNvPr>
              <p:cNvSpPr txBox="1"/>
              <p:nvPr/>
            </p:nvSpPr>
            <p:spPr>
              <a:xfrm>
                <a:off x="4634434" y="2116430"/>
                <a:ext cx="2009023" cy="98218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İstihdam</a:t>
                </a:r>
              </a:p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21.476</a:t>
                </a:r>
              </a:p>
            </p:txBody>
          </p:sp>
        </p:grpSp>
        <p:grpSp>
          <p:nvGrpSpPr>
            <p:cNvPr id="19" name="Grup 18">
              <a:extLst>
                <a:ext uri="{FF2B5EF4-FFF2-40B4-BE49-F238E27FC236}">
                  <a16:creationId xmlns:a16="http://schemas.microsoft.com/office/drawing/2014/main" id="{14883F80-BA54-479E-B146-CF465C58EB24}"/>
                </a:ext>
              </a:extLst>
            </p:cNvPr>
            <p:cNvGrpSpPr/>
            <p:nvPr/>
          </p:nvGrpSpPr>
          <p:grpSpPr>
            <a:xfrm>
              <a:off x="3664299" y="-450655"/>
              <a:ext cx="3750176" cy="3750176"/>
              <a:chOff x="3664299" y="-450655"/>
              <a:chExt cx="3750176" cy="3750176"/>
            </a:xfrm>
          </p:grpSpPr>
          <p:sp>
            <p:nvSpPr>
              <p:cNvPr id="20" name="Kısmi Daire 19">
                <a:extLst>
                  <a:ext uri="{FF2B5EF4-FFF2-40B4-BE49-F238E27FC236}">
                    <a16:creationId xmlns:a16="http://schemas.microsoft.com/office/drawing/2014/main" id="{F300D808-BD18-4D5E-880D-9BE0B34A0FF2}"/>
                  </a:ext>
                </a:extLst>
              </p:cNvPr>
              <p:cNvSpPr/>
              <p:nvPr/>
            </p:nvSpPr>
            <p:spPr>
              <a:xfrm>
                <a:off x="3664299" y="-450655"/>
                <a:ext cx="3750176" cy="3750176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olidFill>
                <a:schemeClr val="accent5">
                  <a:lumMod val="75000"/>
                </a:schemeClr>
              </a:solidFill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0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892">
                  <a:defRPr/>
                </a:pPr>
                <a:endParaRPr lang="tr-TR" sz="1350" dirty="0">
                  <a:solidFill>
                    <a:srgbClr val="E7E6E6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Kısmi Daire 8">
                <a:extLst>
                  <a:ext uri="{FF2B5EF4-FFF2-40B4-BE49-F238E27FC236}">
                    <a16:creationId xmlns:a16="http://schemas.microsoft.com/office/drawing/2014/main" id="{CC85C0C9-243A-4B16-AEBF-6247D78A827F}"/>
                  </a:ext>
                </a:extLst>
              </p:cNvPr>
              <p:cNvSpPr txBox="1"/>
              <p:nvPr/>
            </p:nvSpPr>
            <p:spPr>
              <a:xfrm>
                <a:off x="4098695" y="344025"/>
                <a:ext cx="1339348" cy="11161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Kamuya Ait İşletmeler</a:t>
                </a:r>
              </a:p>
              <a:p>
                <a:pPr algn="ctr" defTabSz="800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</a:p>
            </p:txBody>
          </p:sp>
        </p:grpSp>
      </p:grp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2973F10-AB08-4979-9FC5-4E44D101CF45}"/>
              </a:ext>
            </a:extLst>
          </p:cNvPr>
          <p:cNvSpPr/>
          <p:nvPr/>
        </p:nvSpPr>
        <p:spPr>
          <a:xfrm>
            <a:off x="4984528" y="1207833"/>
            <a:ext cx="66116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İlimizde; 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19 işletme kamuya ait, 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844 işletme özel sektöre ait (OSB içinde ve dışında),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2.266 işyeri küçük sanayi sitesinde</a:t>
            </a:r>
          </a:p>
          <a:p>
            <a:pPr algn="just"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..bulunmaktadır.</a:t>
            </a:r>
          </a:p>
          <a:p>
            <a:pPr algn="just">
              <a:tabLst>
                <a:tab pos="360363" algn="l"/>
              </a:tabLst>
              <a:defRPr/>
            </a:pPr>
            <a:endPara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Toplamda</a:t>
            </a: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3.129 iş yerinde; 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tabLst>
                <a:tab pos="360363" algn="l"/>
              </a:tabLst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21.476 çalışan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Gıda,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Orman,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- çelik,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 - kimya,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 - inşaat,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Makine, </a:t>
            </a:r>
          </a:p>
          <a:p>
            <a:pPr marL="1160463" lvl="1" indent="-342900" algn="just"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Tekstil, </a:t>
            </a:r>
          </a:p>
          <a:p>
            <a:pPr marL="360363" algn="just">
              <a:tabLst>
                <a:tab pos="360363" algn="l"/>
              </a:tabLst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..gibi alanlarda sanayi ürünleri üretimi yapmaktadır.</a:t>
            </a:r>
            <a:endPara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hampagne &amp; Limousines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SANAYİ</a:t>
            </a:r>
          </a:p>
        </p:txBody>
      </p:sp>
      <p:grpSp>
        <p:nvGrpSpPr>
          <p:cNvPr id="22" name="Grup 21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4" name="Resim 33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30" name="Dikdörtgen: Yuvarlatılmış Köşeler 29">
            <a:extLst>
              <a:ext uri="{FF2B5EF4-FFF2-40B4-BE49-F238E27FC236}">
                <a16:creationId xmlns:a16="http://schemas.microsoft.com/office/drawing/2014/main" id="{C6BB07DC-EBEA-4F4F-ADF1-699F09DD0F79}"/>
              </a:ext>
            </a:extLst>
          </p:cNvPr>
          <p:cNvSpPr/>
          <p:nvPr/>
        </p:nvSpPr>
        <p:spPr>
          <a:xfrm>
            <a:off x="11109758" y="6367331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/ 23</a:t>
            </a:r>
          </a:p>
        </p:txBody>
      </p:sp>
    </p:spTree>
    <p:extLst>
      <p:ext uri="{BB962C8B-B14F-4D97-AF65-F5344CB8AC3E}">
        <p14:creationId xmlns:p14="http://schemas.microsoft.com/office/powerpoint/2010/main" val="379459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A077DD2D-1CE6-4D1E-9B29-0FE8C1A3AE78}"/>
              </a:ext>
            </a:extLst>
          </p:cNvPr>
          <p:cNvSpPr/>
          <p:nvPr/>
        </p:nvSpPr>
        <p:spPr>
          <a:xfrm>
            <a:off x="4581033" y="1814938"/>
            <a:ext cx="7140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İlimizden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 çok  ihracat; 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Rusya Federasyonu, 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İtalya, 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Almanya, 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Polonya,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Fransa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..devletlerine </a:t>
            </a:r>
            <a:r>
              <a:rPr kumimoji="0" lang="tr-TR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yapılmaktadır.</a:t>
            </a: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60363" marR="0" lvl="0" indent="-3603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Trabzon, Türkiye genelinde en çok ihracat yapan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sz="2400" b="1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22. il olarak sıralamada yer almaktadır.</a:t>
            </a: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İHRACAT 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3" name="Metin kutusu 2"/>
          <p:cNvSpPr txBox="1"/>
          <p:nvPr/>
        </p:nvSpPr>
        <p:spPr>
          <a:xfrm>
            <a:off x="694427" y="4919913"/>
            <a:ext cx="37002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1.057 Milyar $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646981" y="2822396"/>
            <a:ext cx="454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1.093 Milyar $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84497" y="2396954"/>
            <a:ext cx="3726612" cy="1310810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324112" y="4484317"/>
            <a:ext cx="3726612" cy="1310810"/>
          </a:xfrm>
          <a:prstGeom prst="rect">
            <a:avLst/>
          </a:prstGeom>
          <a:noFill/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500332" y="1958196"/>
            <a:ext cx="3374175" cy="845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Yılında;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500331" y="4010766"/>
            <a:ext cx="3374175" cy="845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9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Yılında;</a:t>
            </a:r>
          </a:p>
        </p:txBody>
      </p:sp>
      <p:sp>
        <p:nvSpPr>
          <p:cNvPr id="15" name="Dikdörtgen: Yuvarlatılmış Köşeler 14">
            <a:extLst>
              <a:ext uri="{FF2B5EF4-FFF2-40B4-BE49-F238E27FC236}">
                <a16:creationId xmlns:a16="http://schemas.microsoft.com/office/drawing/2014/main" id="{F6FFD08A-4165-403A-9861-B219FD752022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/ 23</a:t>
            </a:r>
          </a:p>
        </p:txBody>
      </p:sp>
    </p:spTree>
    <p:extLst>
      <p:ext uri="{BB962C8B-B14F-4D97-AF65-F5344CB8AC3E}">
        <p14:creationId xmlns:p14="http://schemas.microsoft.com/office/powerpoint/2010/main" val="296885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>
            <a:extLst>
              <a:ext uri="{FF2B5EF4-FFF2-40B4-BE49-F238E27FC236}">
                <a16:creationId xmlns:a16="http://schemas.microsoft.com/office/drawing/2014/main" id="{25049101-A6AA-4F83-938F-6A41B3B24742}"/>
              </a:ext>
            </a:extLst>
          </p:cNvPr>
          <p:cNvSpPr/>
          <p:nvPr/>
        </p:nvSpPr>
        <p:spPr>
          <a:xfrm>
            <a:off x="2828042" y="2351072"/>
            <a:ext cx="4281580" cy="659876"/>
          </a:xfrm>
          <a:prstGeom prst="rect">
            <a:avLst/>
          </a:prstGeom>
          <a:solidFill>
            <a:srgbClr val="B46948"/>
          </a:solidFill>
          <a:ln>
            <a:solidFill>
              <a:srgbClr val="A96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Fındık ve Mamulleri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C296211E-7DFA-44B8-8FA1-CCCB0CA8C966}"/>
              </a:ext>
            </a:extLst>
          </p:cNvPr>
          <p:cNvSpPr/>
          <p:nvPr/>
        </p:nvSpPr>
        <p:spPr>
          <a:xfrm>
            <a:off x="2828041" y="5432289"/>
            <a:ext cx="3415480" cy="65987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Otomotiv Endüstrisi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7431175D-7DA9-46D2-AECA-C74C5DFD1C11}"/>
              </a:ext>
            </a:extLst>
          </p:cNvPr>
          <p:cNvSpPr/>
          <p:nvPr/>
        </p:nvSpPr>
        <p:spPr>
          <a:xfrm>
            <a:off x="2828042" y="3920634"/>
            <a:ext cx="3818224" cy="6598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Diğer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721F3457-8899-443C-9745-CA7B49BD1380}"/>
              </a:ext>
            </a:extLst>
          </p:cNvPr>
          <p:cNvSpPr/>
          <p:nvPr/>
        </p:nvSpPr>
        <p:spPr>
          <a:xfrm>
            <a:off x="2828041" y="3133938"/>
            <a:ext cx="4033751" cy="659876"/>
          </a:xfrm>
          <a:prstGeom prst="rect">
            <a:avLst/>
          </a:prstGeom>
          <a:solidFill>
            <a:srgbClr val="59742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 Sebze ve Meyve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32ED5007-D292-4B64-B4F1-8C0EFA451CA6}"/>
              </a:ext>
            </a:extLst>
          </p:cNvPr>
          <p:cNvSpPr/>
          <p:nvPr/>
        </p:nvSpPr>
        <p:spPr>
          <a:xfrm>
            <a:off x="2828041" y="4667151"/>
            <a:ext cx="3601453" cy="65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 Ürünleri ve  </a:t>
            </a:r>
          </a:p>
          <a:p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Hayvancılık Mamulleri</a:t>
            </a:r>
          </a:p>
        </p:txBody>
      </p:sp>
      <p:sp>
        <p:nvSpPr>
          <p:cNvPr id="28" name="Dikdörtgen: Yuvarlatılmış Köşeler 4">
            <a:extLst>
              <a:ext uri="{FF2B5EF4-FFF2-40B4-BE49-F238E27FC236}">
                <a16:creationId xmlns:a16="http://schemas.microsoft.com/office/drawing/2014/main" id="{55EF23DF-401B-4539-9BB8-707B38261CC4}"/>
              </a:ext>
            </a:extLst>
          </p:cNvPr>
          <p:cNvSpPr txBox="1"/>
          <p:nvPr/>
        </p:nvSpPr>
        <p:spPr>
          <a:xfrm>
            <a:off x="2828041" y="1264198"/>
            <a:ext cx="5876738" cy="849913"/>
          </a:xfrm>
          <a:prstGeom prst="rect">
            <a:avLst/>
          </a:prstGeom>
          <a:solidFill>
            <a:srgbClr val="0759A5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ÇOK İHRACAT YAPILAN ÜRÜNLER</a:t>
            </a: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D33D1EF3-DF97-4CB5-9EAE-8CA0FBF8E1A3}"/>
              </a:ext>
            </a:extLst>
          </p:cNvPr>
          <p:cNvSpPr/>
          <p:nvPr/>
        </p:nvSpPr>
        <p:spPr>
          <a:xfrm>
            <a:off x="7328266" y="2450177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531 Milyon $ 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69D0C445-BB25-4718-BEBA-02D7BB647054}"/>
              </a:ext>
            </a:extLst>
          </p:cNvPr>
          <p:cNvSpPr/>
          <p:nvPr/>
        </p:nvSpPr>
        <p:spPr>
          <a:xfrm>
            <a:off x="7121415" y="3322106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 Milyon $ 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343B252A-88EE-4FF8-9B39-8EDD5229241D}"/>
              </a:ext>
            </a:extLst>
          </p:cNvPr>
          <p:cNvSpPr/>
          <p:nvPr/>
        </p:nvSpPr>
        <p:spPr>
          <a:xfrm>
            <a:off x="6646266" y="4807017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 Milyon $</a:t>
            </a: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A3782120-3083-43BB-A735-6A1AB3CE2877}"/>
              </a:ext>
            </a:extLst>
          </p:cNvPr>
          <p:cNvSpPr/>
          <p:nvPr/>
        </p:nvSpPr>
        <p:spPr>
          <a:xfrm>
            <a:off x="6919500" y="4065906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 Milyon $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81FC11CD-E8F3-430E-A4E9-CAF5FBBC19C3}"/>
              </a:ext>
            </a:extLst>
          </p:cNvPr>
          <p:cNvSpPr/>
          <p:nvPr/>
        </p:nvSpPr>
        <p:spPr>
          <a:xfrm>
            <a:off x="6429494" y="5553534"/>
            <a:ext cx="1797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Milyon $</a:t>
            </a:r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19EECFF3-C729-4114-AA97-79A7397E2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526" y="4877794"/>
            <a:ext cx="2103479" cy="1397576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35" name="Picture 4" descr="Balık tezgahlarında hamsinin ardından istavrit bekleniyor - Son Haberler -  Milliyet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60"/>
          <a:stretch/>
        </p:blipFill>
        <p:spPr bwMode="auto">
          <a:xfrm>
            <a:off x="9587476" y="4922147"/>
            <a:ext cx="2105208" cy="1353221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ındık fiyatı Erdoğan'ın açıkladığı fiyatın altında kaldı - Evrensel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6" y="1239381"/>
            <a:ext cx="2103479" cy="1547731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 36"/>
          <p:cNvGrpSpPr/>
          <p:nvPr/>
        </p:nvGrpSpPr>
        <p:grpSpPr>
          <a:xfrm>
            <a:off x="9550953" y="1274215"/>
            <a:ext cx="2128857" cy="1512898"/>
            <a:chOff x="7298560" y="1413614"/>
            <a:chExt cx="1544151" cy="1163128"/>
          </a:xfrm>
        </p:grpSpPr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560" y="1413614"/>
              <a:ext cx="1544151" cy="1163128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9" name="Picture 12" descr="Türk Savunma Sanayii 2021 Hedefleri – Millisavunma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76" t="26325" r="44335" b="55880"/>
            <a:stretch/>
          </p:blipFill>
          <p:spPr bwMode="auto">
            <a:xfrm>
              <a:off x="7927149" y="1835315"/>
              <a:ext cx="304055" cy="288000"/>
            </a:xfrm>
            <a:prstGeom prst="ellipse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14" descr="Abdülhamid Han sondaj gemisinin özellikleri neler? | DonanımHaber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/>
          <a:stretch/>
        </p:blipFill>
        <p:spPr bwMode="auto">
          <a:xfrm>
            <a:off x="353526" y="3061470"/>
            <a:ext cx="2103479" cy="154688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Trabzon Yöresel Köy Tereyağı (az tuzlu ) - Trabzon Yöresel Ürünleri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477" y="3096332"/>
            <a:ext cx="2105206" cy="154841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 txBox="1">
            <a:spLocks/>
          </p:cNvSpPr>
          <p:nvPr/>
        </p:nvSpPr>
        <p:spPr>
          <a:xfrm>
            <a:off x="201600" y="316996"/>
            <a:ext cx="11880000" cy="648000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İHRACAT </a:t>
            </a:r>
          </a:p>
        </p:txBody>
      </p:sp>
      <p:grpSp>
        <p:nvGrpSpPr>
          <p:cNvPr id="42" name="Grup 41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9" name="Resim 48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27" name="Dikdörtgen: Yuvarlatılmış Köşeler 26">
            <a:extLst>
              <a:ext uri="{FF2B5EF4-FFF2-40B4-BE49-F238E27FC236}">
                <a16:creationId xmlns:a16="http://schemas.microsoft.com/office/drawing/2014/main" id="{539F40FE-2C23-4012-B60E-EF3DA878E515}"/>
              </a:ext>
            </a:extLst>
          </p:cNvPr>
          <p:cNvSpPr/>
          <p:nvPr/>
        </p:nvSpPr>
        <p:spPr>
          <a:xfrm>
            <a:off x="10909427" y="6327161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/ 23</a:t>
            </a:r>
          </a:p>
        </p:txBody>
      </p:sp>
    </p:spTree>
    <p:extLst>
      <p:ext uri="{BB962C8B-B14F-4D97-AF65-F5344CB8AC3E}">
        <p14:creationId xmlns:p14="http://schemas.microsoft.com/office/powerpoint/2010/main" val="3538076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 txBox="1">
            <a:spLocks/>
          </p:cNvSpPr>
          <p:nvPr/>
        </p:nvSpPr>
        <p:spPr>
          <a:xfrm>
            <a:off x="201600" y="316996"/>
            <a:ext cx="11880000" cy="648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ORGANİZE SANAYİ BÖLGELERİ</a:t>
            </a:r>
            <a:endParaRPr lang="tr-T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D18B35A7-1776-4F02-9404-8138C702D1BC}"/>
              </a:ext>
            </a:extLst>
          </p:cNvPr>
          <p:cNvPicPr/>
          <p:nvPr/>
        </p:nvPicPr>
        <p:blipFill rotWithShape="1">
          <a:blip r:embed="rId3" cstate="print"/>
          <a:srcRect l="25319" t="25697" r="27128" b="18819"/>
          <a:stretch/>
        </p:blipFill>
        <p:spPr>
          <a:xfrm>
            <a:off x="764050" y="1148057"/>
            <a:ext cx="2541575" cy="1941049"/>
          </a:xfrm>
          <a:prstGeom prst="rect">
            <a:avLst/>
          </a:prstGeom>
          <a:ln w="19050">
            <a:noFill/>
          </a:ln>
        </p:spPr>
      </p:pic>
      <p:pic>
        <p:nvPicPr>
          <p:cNvPr id="8" name="Resim 7" descr="detail-photo-fancybox-0">
            <a:extLst>
              <a:ext uri="{FF2B5EF4-FFF2-40B4-BE49-F238E27FC236}">
                <a16:creationId xmlns:a16="http://schemas.microsoft.com/office/drawing/2014/main" id="{94335D84-351E-4F86-8400-8348EC3A6EC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36" y="1135540"/>
            <a:ext cx="2601736" cy="192504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 descr="https://karadenizdesonnoktacomtr.teimg.com/crop/1280x720/karadenizdesonnokta-com-tr/images/haberler/2017/06/besikduzu_osb_de_yatirimcilara_ucuncu_bolge_aciliyor_h35111_6f01d.jpg">
            <a:extLst>
              <a:ext uri="{FF2B5EF4-FFF2-40B4-BE49-F238E27FC236}">
                <a16:creationId xmlns:a16="http://schemas.microsoft.com/office/drawing/2014/main" id="{5448D2C2-E1C5-4F88-B19A-84A4221A345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 bwMode="auto">
          <a:xfrm>
            <a:off x="3321226" y="1148058"/>
            <a:ext cx="2354869" cy="194104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 descr="Vakfıkebir OSB'nin altyapı ihalesi yapılacak | Güncel &gt; Haberler &gt; Vakfıkebir  OSB'nin altyapı ihalesi yapılacak | vakfikebir.bel.tr">
            <a:extLst>
              <a:ext uri="{FF2B5EF4-FFF2-40B4-BE49-F238E27FC236}">
                <a16:creationId xmlns:a16="http://schemas.microsoft.com/office/drawing/2014/main" id="{B36A64FB-FBF2-4F59-9E95-B186AF62630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/>
          <a:stretch/>
        </p:blipFill>
        <p:spPr bwMode="auto">
          <a:xfrm>
            <a:off x="8324545" y="1166814"/>
            <a:ext cx="2433650" cy="192201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9F6FAAC8-46FB-4B47-9693-7B0071A276F1}"/>
              </a:ext>
            </a:extLst>
          </p:cNvPr>
          <p:cNvSpPr/>
          <p:nvPr/>
        </p:nvSpPr>
        <p:spPr>
          <a:xfrm>
            <a:off x="1276555" y="3587698"/>
            <a:ext cx="1027187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892"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 İlimizde;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4 Organize Sanayi Bölgesi,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341 hektar toplam alan, 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3’ü faal durumda.</a:t>
            </a:r>
          </a:p>
          <a:p>
            <a:pPr algn="just" defTabSz="342892">
              <a:defRPr/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just" defTabSz="342892"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Faal durumdaki Organize Sanayi Bölgelerinde sanayiciye tahsis edilen; 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213 parselde, 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136 işletme,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5.942 çalışan</a:t>
            </a:r>
          </a:p>
          <a:p>
            <a:pPr algn="just" defTabSz="342892"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.. ile üretim yapılmaktadır.</a:t>
            </a:r>
            <a:endParaRPr lang="tr-TR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just" defTabSz="342892">
              <a:defRPr/>
            </a:pPr>
            <a:endParaRPr lang="tr-TR" sz="1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042258" y="3095284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Arsin OSB</a:t>
            </a:r>
            <a:endParaRPr lang="tr-TR" dirty="0"/>
          </a:p>
        </p:txBody>
      </p:sp>
      <p:sp>
        <p:nvSpPr>
          <p:cNvPr id="13" name="Dikdörtgen 12"/>
          <p:cNvSpPr/>
          <p:nvPr/>
        </p:nvSpPr>
        <p:spPr>
          <a:xfrm>
            <a:off x="3723254" y="3095284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Beşikdüzü OSB</a:t>
            </a:r>
            <a:endParaRPr lang="tr-TR" dirty="0"/>
          </a:p>
        </p:txBody>
      </p:sp>
      <p:sp>
        <p:nvSpPr>
          <p:cNvPr id="14" name="Dikdörtgen 13"/>
          <p:cNvSpPr/>
          <p:nvPr/>
        </p:nvSpPr>
        <p:spPr>
          <a:xfrm>
            <a:off x="5954075" y="3065964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Akçaabat Şinik OSB</a:t>
            </a:r>
            <a:endParaRPr lang="tr-TR" dirty="0"/>
          </a:p>
        </p:txBody>
      </p:sp>
      <p:sp>
        <p:nvSpPr>
          <p:cNvPr id="15" name="Dikdörtgen 14"/>
          <p:cNvSpPr/>
          <p:nvPr/>
        </p:nvSpPr>
        <p:spPr>
          <a:xfrm>
            <a:off x="8827099" y="3088830"/>
            <a:ext cx="1755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Vakfıkebir OSB</a:t>
            </a:r>
            <a:endParaRPr lang="tr-TR" dirty="0"/>
          </a:p>
        </p:txBody>
      </p:sp>
      <p:sp>
        <p:nvSpPr>
          <p:cNvPr id="16" name="Dikdörtgen 15"/>
          <p:cNvSpPr/>
          <p:nvPr/>
        </p:nvSpPr>
        <p:spPr>
          <a:xfrm>
            <a:off x="764049" y="3413228"/>
            <a:ext cx="9994145" cy="145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Yuvarlatılmış Köşeler 16">
            <a:extLst>
              <a:ext uri="{FF2B5EF4-FFF2-40B4-BE49-F238E27FC236}">
                <a16:creationId xmlns:a16="http://schemas.microsoft.com/office/drawing/2014/main" id="{A66E3BD4-D142-4975-B094-18E286825E06}"/>
              </a:ext>
            </a:extLst>
          </p:cNvPr>
          <p:cNvSpPr/>
          <p:nvPr/>
        </p:nvSpPr>
        <p:spPr>
          <a:xfrm>
            <a:off x="10909427" y="6372428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/ 23</a:t>
            </a:r>
          </a:p>
        </p:txBody>
      </p:sp>
    </p:spTree>
    <p:extLst>
      <p:ext uri="{BB962C8B-B14F-4D97-AF65-F5344CB8AC3E}">
        <p14:creationId xmlns:p14="http://schemas.microsoft.com/office/powerpoint/2010/main" val="342060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5F27798-7391-45B4-B4D5-87ADA70CEBC1}"/>
              </a:ext>
            </a:extLst>
          </p:cNvPr>
          <p:cNvCxnSpPr>
            <a:cxnSpLocks/>
          </p:cNvCxnSpPr>
          <p:nvPr/>
        </p:nvCxnSpPr>
        <p:spPr>
          <a:xfrm flipV="1">
            <a:off x="956071" y="1957983"/>
            <a:ext cx="9000000" cy="17588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>
            <a:extLst>
              <a:ext uri="{FF2B5EF4-FFF2-40B4-BE49-F238E27FC236}">
                <a16:creationId xmlns:a16="http://schemas.microsoft.com/office/drawing/2014/main" id="{D024C49D-7BE5-4F83-83AB-314762DAD03A}"/>
              </a:ext>
            </a:extLst>
          </p:cNvPr>
          <p:cNvSpPr/>
          <p:nvPr/>
        </p:nvSpPr>
        <p:spPr>
          <a:xfrm>
            <a:off x="985838" y="1484518"/>
            <a:ext cx="450056" cy="3869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133345E7-544E-4C81-8B07-4180377DE4D0}"/>
              </a:ext>
            </a:extLst>
          </p:cNvPr>
          <p:cNvCxnSpPr>
            <a:cxnSpLocks/>
          </p:cNvCxnSpPr>
          <p:nvPr/>
        </p:nvCxnSpPr>
        <p:spPr>
          <a:xfrm flipV="1">
            <a:off x="950119" y="2491367"/>
            <a:ext cx="9000000" cy="17604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Metin kutusu 11">
            <a:extLst>
              <a:ext uri="{FF2B5EF4-FFF2-40B4-BE49-F238E27FC236}">
                <a16:creationId xmlns:a16="http://schemas.microsoft.com/office/drawing/2014/main" id="{CEBC0BD5-BABC-43F5-A028-B76E127D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34" y="1524999"/>
            <a:ext cx="29146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COĞRAFİ KONUM VE ARAZİ YAPISI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F2D71E26-31E6-4713-9A05-F4D4D93C04C8}"/>
              </a:ext>
            </a:extLst>
          </p:cNvPr>
          <p:cNvSpPr/>
          <p:nvPr/>
        </p:nvSpPr>
        <p:spPr>
          <a:xfrm>
            <a:off x="989409" y="2014346"/>
            <a:ext cx="446485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43810837-5D2C-4B7C-BB12-8E686A1FB58E}"/>
              </a:ext>
            </a:extLst>
          </p:cNvPr>
          <p:cNvCxnSpPr>
            <a:cxnSpLocks/>
          </p:cNvCxnSpPr>
          <p:nvPr/>
        </p:nvCxnSpPr>
        <p:spPr>
          <a:xfrm flipV="1">
            <a:off x="942975" y="3030586"/>
            <a:ext cx="9000000" cy="17738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6" name="Metin kutusu 23">
            <a:extLst>
              <a:ext uri="{FF2B5EF4-FFF2-40B4-BE49-F238E27FC236}">
                <a16:creationId xmlns:a16="http://schemas.microsoft.com/office/drawing/2014/main" id="{59033EE1-93EB-4E81-833A-B801DBEFC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34" y="2073877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>
                <a:solidFill>
                  <a:srgbClr val="484848"/>
                </a:solidFill>
              </a:rPr>
              <a:t>NÜFUS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43B2EBC4-820C-43E2-B3C9-F5D4F073BB18}"/>
              </a:ext>
            </a:extLst>
          </p:cNvPr>
          <p:cNvSpPr/>
          <p:nvPr/>
        </p:nvSpPr>
        <p:spPr>
          <a:xfrm>
            <a:off x="987028" y="2539411"/>
            <a:ext cx="448866" cy="3869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3</a:t>
            </a:r>
            <a:endParaRPr lang="tr-TR" sz="2400" b="1" i="1" dirty="0">
              <a:solidFill>
                <a:schemeClr val="bg1"/>
              </a:solidFill>
            </a:endParaRP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E23A7094-0EEB-4D76-A937-72049BE0CCF9}"/>
              </a:ext>
            </a:extLst>
          </p:cNvPr>
          <p:cNvCxnSpPr>
            <a:cxnSpLocks/>
          </p:cNvCxnSpPr>
          <p:nvPr/>
        </p:nvCxnSpPr>
        <p:spPr>
          <a:xfrm flipV="1">
            <a:off x="956072" y="3546153"/>
            <a:ext cx="9000000" cy="17712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Metin kutusu 26">
            <a:extLst>
              <a:ext uri="{FF2B5EF4-FFF2-40B4-BE49-F238E27FC236}">
                <a16:creationId xmlns:a16="http://schemas.microsoft.com/office/drawing/2014/main" id="{59F9AA6D-4496-4C54-A8DC-4392C2E72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34" y="2589418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SAĞLIK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3A34C40C-0EF7-4246-B1A4-141275FE5AD0}"/>
              </a:ext>
            </a:extLst>
          </p:cNvPr>
          <p:cNvSpPr/>
          <p:nvPr/>
        </p:nvSpPr>
        <p:spPr>
          <a:xfrm>
            <a:off x="978694" y="3077574"/>
            <a:ext cx="457200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29" name="Düz Bağlayıcı 28">
            <a:extLst>
              <a:ext uri="{FF2B5EF4-FFF2-40B4-BE49-F238E27FC236}">
                <a16:creationId xmlns:a16="http://schemas.microsoft.com/office/drawing/2014/main" id="{69F57A10-DF66-4F12-BA1F-8AA4E0416F31}"/>
              </a:ext>
            </a:extLst>
          </p:cNvPr>
          <p:cNvCxnSpPr>
            <a:cxnSpLocks/>
          </p:cNvCxnSpPr>
          <p:nvPr/>
        </p:nvCxnSpPr>
        <p:spPr>
          <a:xfrm flipV="1">
            <a:off x="947737" y="4082083"/>
            <a:ext cx="9000000" cy="19944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2" name="Metin kutusu 29">
            <a:extLst>
              <a:ext uri="{FF2B5EF4-FFF2-40B4-BE49-F238E27FC236}">
                <a16:creationId xmlns:a16="http://schemas.microsoft.com/office/drawing/2014/main" id="{36F1678B-64EA-45E4-A934-923177B1F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1" y="3127580"/>
            <a:ext cx="18573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SOSYAL GÜVENLİK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5FCA22FB-5A94-4CE4-8954-95FE294A8641}"/>
              </a:ext>
            </a:extLst>
          </p:cNvPr>
          <p:cNvSpPr/>
          <p:nvPr/>
        </p:nvSpPr>
        <p:spPr>
          <a:xfrm>
            <a:off x="985838" y="3606211"/>
            <a:ext cx="450056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DA949080-1AFD-48D3-A15D-30F2CA1563DC}"/>
              </a:ext>
            </a:extLst>
          </p:cNvPr>
          <p:cNvCxnSpPr>
            <a:cxnSpLocks/>
          </p:cNvCxnSpPr>
          <p:nvPr/>
        </p:nvCxnSpPr>
        <p:spPr>
          <a:xfrm flipV="1">
            <a:off x="956072" y="4610738"/>
            <a:ext cx="9000000" cy="19925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5" name="Metin kutusu 32">
            <a:extLst>
              <a:ext uri="{FF2B5EF4-FFF2-40B4-BE49-F238E27FC236}">
                <a16:creationId xmlns:a16="http://schemas.microsoft.com/office/drawing/2014/main" id="{E4278A1F-DBEE-4B92-B005-716BAE0A1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85" y="3656218"/>
            <a:ext cx="20133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EĞİTİM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289FB6A8-45EA-4B21-897D-5594F4C5F5E5}"/>
              </a:ext>
            </a:extLst>
          </p:cNvPr>
          <p:cNvSpPr/>
          <p:nvPr/>
        </p:nvSpPr>
        <p:spPr>
          <a:xfrm>
            <a:off x="978694" y="4139611"/>
            <a:ext cx="457200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35" name="Düz Bağlayıcı 34">
            <a:extLst>
              <a:ext uri="{FF2B5EF4-FFF2-40B4-BE49-F238E27FC236}">
                <a16:creationId xmlns:a16="http://schemas.microsoft.com/office/drawing/2014/main" id="{2E45B30C-E31C-4BBB-A721-03AF8805A389}"/>
              </a:ext>
            </a:extLst>
          </p:cNvPr>
          <p:cNvCxnSpPr>
            <a:cxnSpLocks/>
          </p:cNvCxnSpPr>
          <p:nvPr/>
        </p:nvCxnSpPr>
        <p:spPr>
          <a:xfrm flipV="1">
            <a:off x="947737" y="5146336"/>
            <a:ext cx="9000000" cy="17728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8" name="Metin kutusu 35">
            <a:extLst>
              <a:ext uri="{FF2B5EF4-FFF2-40B4-BE49-F238E27FC236}">
                <a16:creationId xmlns:a16="http://schemas.microsoft.com/office/drawing/2014/main" id="{00C09B32-DE90-4E7B-96BE-532E92D6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34" y="4189618"/>
            <a:ext cx="16002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YÜKSEKÖĞRETİM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C7102FF5-1150-4D92-AA3F-6E2635F91E1A}"/>
              </a:ext>
            </a:extLst>
          </p:cNvPr>
          <p:cNvSpPr/>
          <p:nvPr/>
        </p:nvSpPr>
        <p:spPr>
          <a:xfrm>
            <a:off x="964406" y="4674202"/>
            <a:ext cx="471488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3A096F61-1027-4885-BF26-A3E0D916D1F9}"/>
              </a:ext>
            </a:extLst>
          </p:cNvPr>
          <p:cNvCxnSpPr>
            <a:cxnSpLocks/>
          </p:cNvCxnSpPr>
          <p:nvPr/>
        </p:nvCxnSpPr>
        <p:spPr>
          <a:xfrm flipV="1">
            <a:off x="934641" y="5680901"/>
            <a:ext cx="9000000" cy="17753"/>
          </a:xfrm>
          <a:prstGeom prst="line">
            <a:avLst/>
          </a:prstGeom>
          <a:ln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1" name="Metin kutusu 38">
            <a:extLst>
              <a:ext uri="{FF2B5EF4-FFF2-40B4-BE49-F238E27FC236}">
                <a16:creationId xmlns:a16="http://schemas.microsoft.com/office/drawing/2014/main" id="{EAD9AC2C-3672-43AB-84BF-E37F706F7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134" y="4724209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GENÇLİK VE SPOR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DD72DF0D-86E5-4DEA-B871-626AFA6EB72E}"/>
              </a:ext>
            </a:extLst>
          </p:cNvPr>
          <p:cNvSpPr/>
          <p:nvPr/>
        </p:nvSpPr>
        <p:spPr>
          <a:xfrm>
            <a:off x="988219" y="5237368"/>
            <a:ext cx="447675" cy="3869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174" name="Metin kutusu 41">
            <a:extLst>
              <a:ext uri="{FF2B5EF4-FFF2-40B4-BE49-F238E27FC236}">
                <a16:creationId xmlns:a16="http://schemas.microsoft.com/office/drawing/2014/main" id="{56D767FB-F708-4CCE-BC8C-A62E7CF3C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44" y="5288565"/>
            <a:ext cx="1825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TRABZON’DA TURİZM</a:t>
            </a:r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F0E2A549-F690-42AD-9AC3-3BE5FF140E9B}"/>
              </a:ext>
            </a:extLst>
          </p:cNvPr>
          <p:cNvSpPr/>
          <p:nvPr/>
        </p:nvSpPr>
        <p:spPr>
          <a:xfrm>
            <a:off x="5732464" y="1481457"/>
            <a:ext cx="457200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177" name="Metin kutusu 44">
            <a:extLst>
              <a:ext uri="{FF2B5EF4-FFF2-40B4-BE49-F238E27FC236}">
                <a16:creationId xmlns:a16="http://schemas.microsoft.com/office/drawing/2014/main" id="{EA7A4B4A-0458-4621-B20A-B112B6DD3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667" y="1531463"/>
            <a:ext cx="18657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TARIM</a:t>
            </a: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43BF8499-A0D5-4BCD-A55E-B860BD414E67}"/>
              </a:ext>
            </a:extLst>
          </p:cNvPr>
          <p:cNvSpPr/>
          <p:nvPr/>
        </p:nvSpPr>
        <p:spPr>
          <a:xfrm>
            <a:off x="5722144" y="2010238"/>
            <a:ext cx="454819" cy="3869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180" name="Metin kutusu 47">
            <a:extLst>
              <a:ext uri="{FF2B5EF4-FFF2-40B4-BE49-F238E27FC236}">
                <a16:creationId xmlns:a16="http://schemas.microsoft.com/office/drawing/2014/main" id="{337C5F59-8C28-4AE4-90BD-5AC1728F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782" y="2061434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HAYVANCILIK</a:t>
            </a:r>
          </a:p>
        </p:txBody>
      </p:sp>
      <p:sp>
        <p:nvSpPr>
          <p:cNvPr id="65" name="Dikdörtgen 64">
            <a:extLst>
              <a:ext uri="{FF2B5EF4-FFF2-40B4-BE49-F238E27FC236}">
                <a16:creationId xmlns:a16="http://schemas.microsoft.com/office/drawing/2014/main" id="{EC0AAFB2-E699-4222-AE85-0145D900987E}"/>
              </a:ext>
            </a:extLst>
          </p:cNvPr>
          <p:cNvSpPr/>
          <p:nvPr/>
        </p:nvSpPr>
        <p:spPr>
          <a:xfrm>
            <a:off x="5730478" y="2580220"/>
            <a:ext cx="448866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7" name="Metin kutusu 7">
            <a:extLst>
              <a:ext uri="{FF2B5EF4-FFF2-40B4-BE49-F238E27FC236}">
                <a16:creationId xmlns:a16="http://schemas.microsoft.com/office/drawing/2014/main" id="{7E3F0BDE-7A9E-4772-BD01-DA9F2B77F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584" y="2629035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SANAYİ</a:t>
            </a:r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8EC037AA-268C-4A70-B21C-2460B074F7F9}"/>
              </a:ext>
            </a:extLst>
          </p:cNvPr>
          <p:cNvSpPr/>
          <p:nvPr/>
        </p:nvSpPr>
        <p:spPr>
          <a:xfrm>
            <a:off x="5729288" y="3112429"/>
            <a:ext cx="450056" cy="3869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70" name="Metin kutusu 11">
            <a:extLst>
              <a:ext uri="{FF2B5EF4-FFF2-40B4-BE49-F238E27FC236}">
                <a16:creationId xmlns:a16="http://schemas.microsoft.com/office/drawing/2014/main" id="{9ED33412-745C-4CC6-94B5-7A7264CB5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584" y="3162435"/>
            <a:ext cx="16668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İHRACAT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16417B7D-8A07-4E26-964B-8781EBB96552}"/>
              </a:ext>
            </a:extLst>
          </p:cNvPr>
          <p:cNvSpPr/>
          <p:nvPr/>
        </p:nvSpPr>
        <p:spPr>
          <a:xfrm>
            <a:off x="5732859" y="3642257"/>
            <a:ext cx="446485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3" name="Metin kutusu 23">
            <a:extLst>
              <a:ext uri="{FF2B5EF4-FFF2-40B4-BE49-F238E27FC236}">
                <a16:creationId xmlns:a16="http://schemas.microsoft.com/office/drawing/2014/main" id="{8C2424A9-44DB-441A-A3CE-E8A19E40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583" y="3701788"/>
            <a:ext cx="23526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ORGANİZE SANAYİ BÖLGELERİ</a:t>
            </a:r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DDC5EC01-08BF-4FF4-A1DC-116DBF521EBE}"/>
              </a:ext>
            </a:extLst>
          </p:cNvPr>
          <p:cNvSpPr/>
          <p:nvPr/>
        </p:nvSpPr>
        <p:spPr>
          <a:xfrm>
            <a:off x="5730478" y="4167322"/>
            <a:ext cx="448866" cy="3869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20</a:t>
            </a:r>
            <a:endParaRPr lang="tr-TR" sz="2400" b="1" i="1" dirty="0">
              <a:solidFill>
                <a:schemeClr val="bg1"/>
              </a:solidFill>
            </a:endParaRPr>
          </a:p>
        </p:txBody>
      </p:sp>
      <p:sp>
        <p:nvSpPr>
          <p:cNvPr id="76" name="Metin kutusu 26">
            <a:extLst>
              <a:ext uri="{FF2B5EF4-FFF2-40B4-BE49-F238E27FC236}">
                <a16:creationId xmlns:a16="http://schemas.microsoft.com/office/drawing/2014/main" id="{13C5F7A1-CB36-4F47-A742-96B3CCD1C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584" y="4217329"/>
            <a:ext cx="14382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KARAYOLLARI</a:t>
            </a:r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9015E9BC-F167-49C6-9BA2-E59CC56FEF57}"/>
              </a:ext>
            </a:extLst>
          </p:cNvPr>
          <p:cNvSpPr/>
          <p:nvPr/>
        </p:nvSpPr>
        <p:spPr>
          <a:xfrm>
            <a:off x="5722144" y="4705485"/>
            <a:ext cx="457200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79" name="Metin kutusu 29">
            <a:extLst>
              <a:ext uri="{FF2B5EF4-FFF2-40B4-BE49-F238E27FC236}">
                <a16:creationId xmlns:a16="http://schemas.microsoft.com/office/drawing/2014/main" id="{29A620EA-6762-4AD9-A020-F5E8E9F7B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681" y="4755491"/>
            <a:ext cx="18573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HAVAYOLLARI</a:t>
            </a: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28C6E8C2-2F16-4CE9-BC1E-285B0E34CF93}"/>
              </a:ext>
            </a:extLst>
          </p:cNvPr>
          <p:cNvSpPr/>
          <p:nvPr/>
        </p:nvSpPr>
        <p:spPr>
          <a:xfrm>
            <a:off x="5729288" y="5234122"/>
            <a:ext cx="450056" cy="3857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500" b="1" i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2" name="Metin kutusu 32">
            <a:extLst>
              <a:ext uri="{FF2B5EF4-FFF2-40B4-BE49-F238E27FC236}">
                <a16:creationId xmlns:a16="http://schemas.microsoft.com/office/drawing/2014/main" id="{B52B8081-F5DC-4577-9F34-294FB78A8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635" y="5284129"/>
            <a:ext cx="20133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tr-TR" altLang="tr-TR" sz="1350" b="1" i="1" dirty="0">
                <a:solidFill>
                  <a:srgbClr val="484848"/>
                </a:solidFill>
              </a:rPr>
              <a:t>DENİZYOLLARI</a:t>
            </a:r>
          </a:p>
        </p:txBody>
      </p:sp>
      <p:sp>
        <p:nvSpPr>
          <p:cNvPr id="98" name="Unvan 1">
            <a:extLst>
              <a:ext uri="{FF2B5EF4-FFF2-40B4-BE49-F238E27FC236}">
                <a16:creationId xmlns:a16="http://schemas.microsoft.com/office/drawing/2014/main" id="{773DF7E1-9002-4348-AA0B-5B6AAC951A9F}"/>
              </a:ext>
            </a:extLst>
          </p:cNvPr>
          <p:cNvSpPr txBox="1">
            <a:spLocks/>
          </p:cNvSpPr>
          <p:nvPr/>
        </p:nvSpPr>
        <p:spPr>
          <a:xfrm>
            <a:off x="201600" y="316800"/>
            <a:ext cx="11880000" cy="648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SUNUŞ</a:t>
            </a:r>
          </a:p>
        </p:txBody>
      </p:sp>
      <p:grpSp>
        <p:nvGrpSpPr>
          <p:cNvPr id="99" name="Grup 98">
            <a:extLst>
              <a:ext uri="{FF2B5EF4-FFF2-40B4-BE49-F238E27FC236}">
                <a16:creationId xmlns:a16="http://schemas.microsoft.com/office/drawing/2014/main" id="{519185E7-98CA-4D81-A650-498CAB86DE5C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050FE82-B468-4A32-A6B2-D043263A5CD4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01" name="Resim 100">
              <a:extLst>
                <a:ext uri="{FF2B5EF4-FFF2-40B4-BE49-F238E27FC236}">
                  <a16:creationId xmlns:a16="http://schemas.microsoft.com/office/drawing/2014/main" id="{40862127-B4C2-4B15-987C-E551186C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005B7E09-D033-42D3-9CAC-FBF24C52D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30959"/>
              </p:ext>
            </p:extLst>
          </p:nvPr>
        </p:nvGraphicFramePr>
        <p:xfrm>
          <a:off x="277900" y="1536773"/>
          <a:ext cx="11422687" cy="4127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902">
                  <a:extLst>
                    <a:ext uri="{9D8B030D-6E8A-4147-A177-3AD203B41FA5}">
                      <a16:colId xmlns:a16="http://schemas.microsoft.com/office/drawing/2014/main" val="1348535110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2932693792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1385521013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3987503247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846064857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3179594932"/>
                    </a:ext>
                  </a:extLst>
                </a:gridCol>
              </a:tblGrid>
              <a:tr h="107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Arsin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OSB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Beşikdüzü OSB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Şinik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Vakfıkebir OSB</a:t>
                      </a:r>
                      <a:endParaRPr lang="tr-TR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1489165182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marL="438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Alanı (Hektar) 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</a:t>
                      </a:r>
                      <a:endParaRPr lang="tr-TR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1600583100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marL="438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Parsel Sayısı 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tr-TR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208847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marL="438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Tahsis Edilen Firma Sayısı 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tr-TR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2498876085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marL="438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Faal İşletme 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tr-TR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2752329247"/>
                  </a:ext>
                </a:extLst>
              </a:tr>
              <a:tr h="562865">
                <a:tc>
                  <a:txBody>
                    <a:bodyPr/>
                    <a:lstStyle/>
                    <a:p>
                      <a:pPr marL="438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Çalışan 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4.042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1.300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24" marR="41024" marT="20793" marB="2079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5.942</a:t>
                      </a:r>
                    </a:p>
                  </a:txBody>
                  <a:tcPr marL="41024" marR="41024" marT="20793" marB="20793" anchor="ctr"/>
                </a:tc>
                <a:extLst>
                  <a:ext uri="{0D108BD9-81ED-4DB2-BD59-A6C34878D82A}">
                    <a16:rowId xmlns:a16="http://schemas.microsoft.com/office/drawing/2014/main" val="2933160245"/>
                  </a:ext>
                </a:extLst>
              </a:tr>
            </a:tbl>
          </a:graphicData>
        </a:graphic>
      </p:graphicFrame>
      <p:sp>
        <p:nvSpPr>
          <p:cNvPr id="17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ORGANİZE SANAYİ BÖLGELERİ</a:t>
            </a:r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8" name="Dikdörtgen: Yuvarlatılmış Köşeler 17">
            <a:extLst>
              <a:ext uri="{FF2B5EF4-FFF2-40B4-BE49-F238E27FC236}">
                <a16:creationId xmlns:a16="http://schemas.microsoft.com/office/drawing/2014/main" id="{81A74291-ED18-4CEA-9FBB-D64DF2B19863}"/>
              </a:ext>
            </a:extLst>
          </p:cNvPr>
          <p:cNvSpPr/>
          <p:nvPr/>
        </p:nvSpPr>
        <p:spPr>
          <a:xfrm>
            <a:off x="10909427" y="6372428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/ 23</a:t>
            </a:r>
          </a:p>
        </p:txBody>
      </p:sp>
    </p:spTree>
    <p:extLst>
      <p:ext uri="{BB962C8B-B14F-4D97-AF65-F5344CB8AC3E}">
        <p14:creationId xmlns:p14="http://schemas.microsoft.com/office/powerpoint/2010/main" val="1537216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04864"/>
              </p:ext>
            </p:extLst>
          </p:nvPr>
        </p:nvGraphicFramePr>
        <p:xfrm>
          <a:off x="3107424" y="1196280"/>
          <a:ext cx="8526518" cy="5140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2085">
                  <a:extLst>
                    <a:ext uri="{9D8B030D-6E8A-4147-A177-3AD203B41FA5}">
                      <a16:colId xmlns:a16="http://schemas.microsoft.com/office/drawing/2014/main" val="4069340604"/>
                    </a:ext>
                  </a:extLst>
                </a:gridCol>
                <a:gridCol w="1109785">
                  <a:extLst>
                    <a:ext uri="{9D8B030D-6E8A-4147-A177-3AD203B41FA5}">
                      <a16:colId xmlns:a16="http://schemas.microsoft.com/office/drawing/2014/main" val="3754508676"/>
                    </a:ext>
                  </a:extLst>
                </a:gridCol>
                <a:gridCol w="906584">
                  <a:extLst>
                    <a:ext uri="{9D8B030D-6E8A-4147-A177-3AD203B41FA5}">
                      <a16:colId xmlns:a16="http://schemas.microsoft.com/office/drawing/2014/main" val="3564124849"/>
                    </a:ext>
                  </a:extLst>
                </a:gridCol>
                <a:gridCol w="817484">
                  <a:extLst>
                    <a:ext uri="{9D8B030D-6E8A-4147-A177-3AD203B41FA5}">
                      <a16:colId xmlns:a16="http://schemas.microsoft.com/office/drawing/2014/main" val="2173119483"/>
                    </a:ext>
                  </a:extLst>
                </a:gridCol>
                <a:gridCol w="1026340">
                  <a:extLst>
                    <a:ext uri="{9D8B030D-6E8A-4147-A177-3AD203B41FA5}">
                      <a16:colId xmlns:a16="http://schemas.microsoft.com/office/drawing/2014/main" val="2916446016"/>
                    </a:ext>
                  </a:extLst>
                </a:gridCol>
                <a:gridCol w="1184240">
                  <a:extLst>
                    <a:ext uri="{9D8B030D-6E8A-4147-A177-3AD203B41FA5}">
                      <a16:colId xmlns:a16="http://schemas.microsoft.com/office/drawing/2014/main" val="3370724401"/>
                    </a:ext>
                  </a:extLst>
                </a:gridCol>
              </a:tblGrid>
              <a:tr h="321754">
                <a:tc gridSpan="6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KÜÇÜK SANAYİ SİTELERİ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75327"/>
                  </a:ext>
                </a:extLst>
              </a:tr>
              <a:tr h="44533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SANAYİ SİTELERİ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KURULUŞ YILI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ALANI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(m²)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İŞYERİ SAYISI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ÇALIŞAN SAYISI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6" marR="33306" marT="16653" marB="16653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71567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MERKEZ SAN.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ORTAHİSAR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480093353"/>
                  </a:ext>
                </a:extLst>
              </a:tr>
              <a:tr h="267603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FATİH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ORTAHİSAR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036661300"/>
                  </a:ext>
                </a:extLst>
              </a:tr>
              <a:tr h="377061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MOBİLYACILAR VE MARANGOZLAR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YOMRA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1977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1546158240"/>
                  </a:ext>
                </a:extLst>
              </a:tr>
              <a:tr h="278884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1983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388115698"/>
                  </a:ext>
                </a:extLst>
              </a:tr>
              <a:tr h="331231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SÜRMENE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SÜRMENE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754747912"/>
                  </a:ext>
                </a:extLst>
              </a:tr>
              <a:tr h="344769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AKÇABAAT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AKÇAABAT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532909393"/>
                  </a:ext>
                </a:extLst>
              </a:tr>
              <a:tr h="267603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ARAKLI SAN.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ARAKLI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764255880"/>
                  </a:ext>
                </a:extLst>
              </a:tr>
              <a:tr h="331231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KERESTECİLER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YOMRA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69952704"/>
                  </a:ext>
                </a:extLst>
              </a:tr>
              <a:tr h="345421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AYAKKABICILAR (İPEKYOLU)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ORTAHİSAR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552392393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MAÇKA SAN.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MAÇKA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3364168073"/>
                  </a:ext>
                </a:extLst>
              </a:tr>
              <a:tr h="324460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BAĞKUR SAN.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ORTAHİSAR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1171897537"/>
                  </a:ext>
                </a:extLst>
              </a:tr>
              <a:tr h="295138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VAKFIKEBİR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VAKFIKEBİR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2348011204"/>
                  </a:ext>
                </a:extLst>
              </a:tr>
              <a:tr h="336062"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DEMİRKIRLAR SANAYİ SİTESİ</a:t>
                      </a:r>
                      <a:endParaRPr lang="tr-TR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l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ORTAHİSAR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endParaRPr lang="tr-TR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15.000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</a:t>
                      </a:r>
                      <a:endParaRPr lang="tr-T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/>
                </a:tc>
                <a:extLst>
                  <a:ext uri="{0D108BD9-81ED-4DB2-BD59-A6C34878D82A}">
                    <a16:rowId xmlns:a16="http://schemas.microsoft.com/office/drawing/2014/main" val="714188810"/>
                  </a:ext>
                </a:extLst>
              </a:tr>
              <a:tr h="305477"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GENEL TOPLAM</a:t>
                      </a: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55" marR="44755" marT="22204" marB="22204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2.110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5.925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4" marR="5204" marT="520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93267"/>
                  </a:ext>
                </a:extLst>
              </a:tr>
            </a:tbl>
          </a:graphicData>
        </a:graphic>
      </p:graphicFrame>
      <p:sp>
        <p:nvSpPr>
          <p:cNvPr id="6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br>
              <a:rPr lang="tr-TR" sz="20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0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SANAYİ</a:t>
            </a:r>
            <a:br>
              <a:rPr lang="tr-T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48078060-75B7-4F8F-8B44-6F193F787829}"/>
              </a:ext>
            </a:extLst>
          </p:cNvPr>
          <p:cNvSpPr/>
          <p:nvPr/>
        </p:nvSpPr>
        <p:spPr>
          <a:xfrm>
            <a:off x="89633" y="2597839"/>
            <a:ext cx="102392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892">
              <a:defRPr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	İlimizde;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13 küçük sanayi sitesinde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2.110 işyerinde</a:t>
            </a:r>
          </a:p>
          <a:p>
            <a:pPr marL="285750" indent="-285750" algn="just" defTabSz="342892">
              <a:buFont typeface="Wingdings" panose="05000000000000000000" pitchFamily="2" charset="2"/>
              <a:buChar char="Ø"/>
              <a:defRPr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5.925 istihdam</a:t>
            </a:r>
          </a:p>
          <a:p>
            <a:pPr algn="just" defTabSz="342892">
              <a:defRPr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.. ile üretim yapılmaktadır.</a:t>
            </a:r>
            <a:endParaRPr lang="tr-TR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294BA163-4BE9-4315-BB65-B34051C86E70}"/>
              </a:ext>
            </a:extLst>
          </p:cNvPr>
          <p:cNvSpPr/>
          <p:nvPr/>
        </p:nvSpPr>
        <p:spPr>
          <a:xfrm>
            <a:off x="10909427" y="6399590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 23</a:t>
            </a:r>
          </a:p>
        </p:txBody>
      </p:sp>
    </p:spTree>
    <p:extLst>
      <p:ext uri="{BB962C8B-B14F-4D97-AF65-F5344CB8AC3E}">
        <p14:creationId xmlns:p14="http://schemas.microsoft.com/office/powerpoint/2010/main" val="355847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5A4C5D06-E2B4-4291-961F-9C968279D5C6}"/>
              </a:ext>
            </a:extLst>
          </p:cNvPr>
          <p:cNvSpPr/>
          <p:nvPr/>
        </p:nvSpPr>
        <p:spPr>
          <a:xfrm>
            <a:off x="149732" y="1723788"/>
            <a:ext cx="115101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İlimizde;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km bölünmüş yol,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 km devlet yolu,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 km il yolu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21.750 km mahalle ve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kırsal kesim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..yol ağı bulunmaktadır.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KARAYOLLARI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6CC64AB-0E0D-4864-AA47-1435A35B8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r="7041"/>
          <a:stretch/>
        </p:blipFill>
        <p:spPr bwMode="auto">
          <a:xfrm>
            <a:off x="3135086" y="1396800"/>
            <a:ext cx="8524774" cy="41159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4" name="Dikdörtgen: Yuvarlatılmış Köşeler 13">
            <a:extLst>
              <a:ext uri="{FF2B5EF4-FFF2-40B4-BE49-F238E27FC236}">
                <a16:creationId xmlns:a16="http://schemas.microsoft.com/office/drawing/2014/main" id="{FE4C4B82-EE66-46F2-98CD-824ED2C9B433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/ 23</a:t>
            </a:r>
          </a:p>
        </p:txBody>
      </p:sp>
    </p:spTree>
    <p:extLst>
      <p:ext uri="{BB962C8B-B14F-4D97-AF65-F5344CB8AC3E}">
        <p14:creationId xmlns:p14="http://schemas.microsoft.com/office/powerpoint/2010/main" val="50617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19707"/>
              </p:ext>
            </p:extLst>
          </p:nvPr>
        </p:nvGraphicFramePr>
        <p:xfrm>
          <a:off x="559837" y="2797964"/>
          <a:ext cx="10730203" cy="388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8979">
                  <a:extLst>
                    <a:ext uri="{9D8B030D-6E8A-4147-A177-3AD203B41FA5}">
                      <a16:colId xmlns:a16="http://schemas.microsoft.com/office/drawing/2014/main" val="1473288271"/>
                    </a:ext>
                  </a:extLst>
                </a:gridCol>
                <a:gridCol w="2509935">
                  <a:extLst>
                    <a:ext uri="{9D8B030D-6E8A-4147-A177-3AD203B41FA5}">
                      <a16:colId xmlns:a16="http://schemas.microsoft.com/office/drawing/2014/main" val="1997500334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2971703554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359528179"/>
                    </a:ext>
                  </a:extLst>
                </a:gridCol>
              </a:tblGrid>
              <a:tr h="4522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TRABZON’DA  KARAYOLLARININ GELİŞİMİ (2003-2023)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132808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YAPILAN ÇALIŞMALAR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 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İLAVE 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42832"/>
                  </a:ext>
                </a:extLst>
              </a:tr>
              <a:tr h="609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BÖLÜNMÜŞ YOL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9026092"/>
                  </a:ext>
                </a:extLst>
              </a:tr>
              <a:tr h="538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TEK YOL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237765"/>
                  </a:ext>
                </a:extLst>
              </a:tr>
              <a:tr h="648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BSK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5000959"/>
                  </a:ext>
                </a:extLst>
              </a:tr>
              <a:tr h="431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KÖPRÜ 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adet /13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 adet 9 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 adet 22 km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1816609"/>
                  </a:ext>
                </a:extLst>
              </a:tr>
              <a:tr h="587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TÜNEL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adet/622 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adet/61.792 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adet/ 62.414 m</a:t>
                      </a:r>
                      <a:endParaRPr lang="tr-TR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581237"/>
                  </a:ext>
                </a:extLst>
              </a:tr>
            </a:tbl>
          </a:graphicData>
        </a:graphic>
      </p:graphicFrame>
      <p:sp>
        <p:nvSpPr>
          <p:cNvPr id="4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KARAYOLLARI </a:t>
            </a:r>
            <a:endParaRPr lang="tr-T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Kanuni Bulvarı Etap Etap Açılmaya Başland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54" y="1089434"/>
            <a:ext cx="2494493" cy="15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4E0978A-BB1B-419D-9362-1513A014EA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/>
          <a:stretch/>
        </p:blipFill>
        <p:spPr>
          <a:xfrm>
            <a:off x="4334745" y="1089435"/>
            <a:ext cx="2916908" cy="158389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2DE6FE5-57F0-4568-B5DC-453605C9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614" y="1089434"/>
            <a:ext cx="2764729" cy="1583895"/>
          </a:xfrm>
          <a:prstGeom prst="rect">
            <a:avLst/>
          </a:prstGeom>
        </p:spPr>
      </p:pic>
      <p:grpSp>
        <p:nvGrpSpPr>
          <p:cNvPr id="9" name="Grup 8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0B889261-BD61-4BC0-9667-ABF871639AE6}"/>
              </a:ext>
            </a:extLst>
          </p:cNvPr>
          <p:cNvSpPr/>
          <p:nvPr/>
        </p:nvSpPr>
        <p:spPr>
          <a:xfrm>
            <a:off x="11314650" y="6395179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/ 23</a:t>
            </a:r>
          </a:p>
        </p:txBody>
      </p:sp>
    </p:spTree>
    <p:extLst>
      <p:ext uri="{BB962C8B-B14F-4D97-AF65-F5344CB8AC3E}">
        <p14:creationId xmlns:p14="http://schemas.microsoft.com/office/powerpoint/2010/main" val="1048195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B164516-CFBA-43F8-A6E8-149BE509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9" b="27193"/>
          <a:stretch/>
        </p:blipFill>
        <p:spPr>
          <a:xfrm>
            <a:off x="6868183" y="1850635"/>
            <a:ext cx="4918594" cy="3187248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5801176C-8899-45DA-A491-0632913A37E7}"/>
              </a:ext>
            </a:extLst>
          </p:cNvPr>
          <p:cNvSpPr/>
          <p:nvPr/>
        </p:nvSpPr>
        <p:spPr>
          <a:xfrm>
            <a:off x="201600" y="3371441"/>
            <a:ext cx="3259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Trabzon Uluslararası Havalimanı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1400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(3 milyon yolcu kapasiteli)</a:t>
            </a:r>
            <a:endParaRPr lang="tr-TR" sz="1400" b="1" dirty="0"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r-TR" sz="600" b="1" dirty="0"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</a:t>
            </a:r>
            <a:r>
              <a:rPr lang="tr-TR" sz="1400" b="1" u="sng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2022 yılında;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23.479 uçak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3.174.779 yolcu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800" b="1" dirty="0"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HAVAYOLLARI 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08D24C73-9B1E-4B96-905B-FB89D69445F5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/ 23</a:t>
            </a: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343BB994-D315-435B-B093-3FE840814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46897"/>
              </p:ext>
            </p:extLst>
          </p:nvPr>
        </p:nvGraphicFramePr>
        <p:xfrm>
          <a:off x="346359" y="1288996"/>
          <a:ext cx="5332491" cy="201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9307">
                  <a:extLst>
                    <a:ext uri="{9D8B030D-6E8A-4147-A177-3AD203B41FA5}">
                      <a16:colId xmlns:a16="http://schemas.microsoft.com/office/drawing/2014/main" val="1473288271"/>
                    </a:ext>
                  </a:extLst>
                </a:gridCol>
                <a:gridCol w="1053436">
                  <a:extLst>
                    <a:ext uri="{9D8B030D-6E8A-4147-A177-3AD203B41FA5}">
                      <a16:colId xmlns:a16="http://schemas.microsoft.com/office/drawing/2014/main" val="1997500334"/>
                    </a:ext>
                  </a:extLst>
                </a:gridCol>
                <a:gridCol w="1199748">
                  <a:extLst>
                    <a:ext uri="{9D8B030D-6E8A-4147-A177-3AD203B41FA5}">
                      <a16:colId xmlns:a16="http://schemas.microsoft.com/office/drawing/2014/main" val="2971703554"/>
                    </a:ext>
                  </a:extLst>
                </a:gridCol>
              </a:tblGrid>
              <a:tr h="2880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 YILI TRABZON HAVALİMANI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132808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UÇAK SEFERLERİ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UÇAK SAYILARI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4283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GELEN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GİDEN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9656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Yurt İçi 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9.508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9.507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02609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Yurt Dışı Gelen Türk Şirketler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2377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Yurt Dışı Gelen Yabancı Havayolu Şirketler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0009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TOPLAM</a:t>
                      </a:r>
                      <a:endParaRPr lang="tr-TR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13.382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13.368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16609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555440DC-4401-4D1D-BC71-764F08A0BD5C}"/>
              </a:ext>
            </a:extLst>
          </p:cNvPr>
          <p:cNvSpPr txBox="1"/>
          <p:nvPr/>
        </p:nvSpPr>
        <p:spPr>
          <a:xfrm>
            <a:off x="2612345" y="4339002"/>
            <a:ext cx="31742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1400" b="1" u="sng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2023 yılında;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26.750 uçak 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2.586 uçak yabancı havayolu gelen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2.753 uçak yabancı havayolu giden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3.499.592 yolcu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1400" b="1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</a:t>
            </a:r>
            <a:r>
              <a:rPr lang="tr-TR" sz="1400" dirty="0"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..için hizmet verilmiştir.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927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6C292E3-8A4C-4F5F-A7B0-F535C3ACB6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0" y="1729992"/>
            <a:ext cx="5422837" cy="359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noFill/>
          </a:ln>
          <a:effectLst/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F95A3381-465F-4A52-A582-6A4DB1606068}"/>
              </a:ext>
            </a:extLst>
          </p:cNvPr>
          <p:cNvSpPr/>
          <p:nvPr/>
        </p:nvSpPr>
        <p:spPr>
          <a:xfrm>
            <a:off x="201600" y="1979236"/>
            <a:ext cx="604058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Trabzon Limanı;</a:t>
            </a:r>
          </a:p>
          <a:p>
            <a:pPr algn="just">
              <a:lnSpc>
                <a:spcPct val="150000"/>
              </a:lnSpc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Yıllık 10 milyon ton yükleme - boşaltma kapasiteli,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</a:t>
            </a:r>
            <a:r>
              <a:rPr lang="tr-T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2023 yılında;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2,7 milyon ton  yükleme - boşaltma yapılmıştır.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DENİZYOLLARI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22BC2897-26B0-4F05-8235-8979635A9B0C}"/>
              </a:ext>
            </a:extLst>
          </p:cNvPr>
          <p:cNvSpPr/>
          <p:nvPr/>
        </p:nvSpPr>
        <p:spPr>
          <a:xfrm>
            <a:off x="10909427" y="6245684"/>
            <a:ext cx="877350" cy="37239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/ 23</a:t>
            </a:r>
          </a:p>
        </p:txBody>
      </p:sp>
    </p:spTree>
    <p:extLst>
      <p:ext uri="{BB962C8B-B14F-4D97-AF65-F5344CB8AC3E}">
        <p14:creationId xmlns:p14="http://schemas.microsoft.com/office/powerpoint/2010/main" val="3291208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0"/>
              </a:schemeClr>
            </a:gs>
            <a:gs pos="44000">
              <a:schemeClr val="accent1">
                <a:lumMod val="97000"/>
                <a:lumOff val="3000"/>
              </a:schemeClr>
            </a:gs>
            <a:gs pos="92000">
              <a:schemeClr val="accent1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B857DA6-8BEE-4AE0-85E5-83610BCC0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644" y="5620448"/>
            <a:ext cx="2207276" cy="9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5D37037-8B16-4FA5-8D9D-9EE86D7CC616}"/>
              </a:ext>
            </a:extLst>
          </p:cNvPr>
          <p:cNvSpPr/>
          <p:nvPr/>
        </p:nvSpPr>
        <p:spPr>
          <a:xfrm>
            <a:off x="5235550" y="2216829"/>
            <a:ext cx="1773298" cy="15579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D160D09-E907-463E-B52D-E46F32400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10" y="1948290"/>
            <a:ext cx="2392914" cy="21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>
            <a:extLst>
              <a:ext uri="{FF2B5EF4-FFF2-40B4-BE49-F238E27FC236}">
                <a16:creationId xmlns:a16="http://schemas.microsoft.com/office/drawing/2014/main" id="{986D55A5-C462-429E-B967-D874DF60F7E1}"/>
              </a:ext>
            </a:extLst>
          </p:cNvPr>
          <p:cNvSpPr/>
          <p:nvPr/>
        </p:nvSpPr>
        <p:spPr>
          <a:xfrm>
            <a:off x="686027" y="4392906"/>
            <a:ext cx="1111061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4.662 km²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yüzölçümü,</a:t>
            </a:r>
          </a:p>
          <a:p>
            <a:pPr marL="342892" indent="-342892" algn="just">
              <a:buFont typeface="Wingdings" panose="05000000000000000000" pitchFamily="2" charset="2"/>
              <a:buChar char="Ø"/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824.352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nüfus, </a:t>
            </a:r>
          </a:p>
          <a:p>
            <a:pPr marL="342892" indent="-342892" algn="just">
              <a:buFont typeface="Wingdings" panose="05000000000000000000" pitchFamily="2" charset="2"/>
              <a:buChar char="Ø"/>
            </a:pPr>
            <a:endParaRPr lang="tr-TR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(177 kilometrekare / kişi)</a:t>
            </a:r>
          </a:p>
        </p:txBody>
      </p:sp>
      <p:graphicFrame>
        <p:nvGraphicFramePr>
          <p:cNvPr id="14" name="Grafik 19">
            <a:extLst>
              <a:ext uri="{FF2B5EF4-FFF2-40B4-BE49-F238E27FC236}">
                <a16:creationId xmlns:a16="http://schemas.microsoft.com/office/drawing/2014/main" id="{5451FE18-D091-4EED-988E-1C0AEE6CA9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583809"/>
              </p:ext>
            </p:extLst>
          </p:nvPr>
        </p:nvGraphicFramePr>
        <p:xfrm>
          <a:off x="849420" y="1004778"/>
          <a:ext cx="4759013" cy="33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 txBox="1">
            <a:spLocks/>
          </p:cNvSpPr>
          <p:nvPr/>
        </p:nvSpPr>
        <p:spPr>
          <a:xfrm>
            <a:off x="201600" y="316800"/>
            <a:ext cx="11880000" cy="648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COĞRAFİ KONUM VE ARAZİ YAPISI</a:t>
            </a:r>
          </a:p>
        </p:txBody>
      </p: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8DF1B14B-3B99-4900-8404-37808F50BBC1}"/>
              </a:ext>
            </a:extLst>
          </p:cNvPr>
          <p:cNvSpPr/>
          <p:nvPr/>
        </p:nvSpPr>
        <p:spPr>
          <a:xfrm>
            <a:off x="11015267" y="6236631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/ 23</a:t>
            </a: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53941C63-C8F4-4F07-B9E4-4A48B09AD958}"/>
              </a:ext>
            </a:extLst>
          </p:cNvPr>
          <p:cNvGrpSpPr/>
          <p:nvPr/>
        </p:nvGrpSpPr>
        <p:grpSpPr>
          <a:xfrm>
            <a:off x="5570958" y="1344598"/>
            <a:ext cx="5444309" cy="3762713"/>
            <a:chOff x="5570958" y="1344598"/>
            <a:chExt cx="5444309" cy="3762713"/>
          </a:xfrm>
        </p:grpSpPr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013987B4-0115-4BC1-B8D9-B35AB6F73266}"/>
                </a:ext>
              </a:extLst>
            </p:cNvPr>
            <p:cNvGrpSpPr/>
            <p:nvPr/>
          </p:nvGrpSpPr>
          <p:grpSpPr>
            <a:xfrm>
              <a:off x="5570958" y="1344598"/>
              <a:ext cx="5444309" cy="3762713"/>
              <a:chOff x="5570958" y="1493874"/>
              <a:chExt cx="5444309" cy="3762713"/>
            </a:xfrm>
          </p:grpSpPr>
          <p:pic>
            <p:nvPicPr>
              <p:cNvPr id="4" name="Resim 3">
                <a:extLst>
                  <a:ext uri="{FF2B5EF4-FFF2-40B4-BE49-F238E27FC236}">
                    <a16:creationId xmlns:a16="http://schemas.microsoft.com/office/drawing/2014/main" id="{04F311A0-5C93-45D0-A725-4A809F1DDD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" t="1432" r="598" b="9804"/>
              <a:stretch/>
            </p:blipFill>
            <p:spPr>
              <a:xfrm>
                <a:off x="5701794" y="1493874"/>
                <a:ext cx="5313473" cy="3539853"/>
              </a:xfrm>
              <a:prstGeom prst="rect">
                <a:avLst/>
              </a:prstGeom>
            </p:spPr>
          </p:pic>
          <p:pic>
            <p:nvPicPr>
              <p:cNvPr id="13" name="Resim 12">
                <a:extLst>
                  <a:ext uri="{FF2B5EF4-FFF2-40B4-BE49-F238E27FC236}">
                    <a16:creationId xmlns:a16="http://schemas.microsoft.com/office/drawing/2014/main" id="{5A5D35F8-58EE-4130-B7BA-AA3A1829F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8" t="67314" r="67086" b="27020"/>
              <a:stretch/>
            </p:blipFill>
            <p:spPr>
              <a:xfrm>
                <a:off x="5570958" y="4560319"/>
                <a:ext cx="3085475" cy="696268"/>
              </a:xfrm>
              <a:prstGeom prst="rect">
                <a:avLst/>
              </a:prstGeom>
            </p:spPr>
          </p:pic>
          <p:pic>
            <p:nvPicPr>
              <p:cNvPr id="15" name="Resim 14">
                <a:extLst>
                  <a:ext uri="{FF2B5EF4-FFF2-40B4-BE49-F238E27FC236}">
                    <a16:creationId xmlns:a16="http://schemas.microsoft.com/office/drawing/2014/main" id="{985415D4-9067-4C1F-9295-7BA7050FD2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8" t="67314" r="67086" b="27020"/>
              <a:stretch/>
            </p:blipFill>
            <p:spPr>
              <a:xfrm>
                <a:off x="5768974" y="4360751"/>
                <a:ext cx="2236691" cy="504731"/>
              </a:xfrm>
              <a:prstGeom prst="rect">
                <a:avLst/>
              </a:prstGeom>
            </p:spPr>
          </p:pic>
        </p:grpSp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D3670673-15EE-4973-87EF-4E73D9030D96}"/>
                </a:ext>
              </a:extLst>
            </p:cNvPr>
            <p:cNvSpPr/>
            <p:nvPr/>
          </p:nvSpPr>
          <p:spPr>
            <a:xfrm>
              <a:off x="6370918" y="2446391"/>
              <a:ext cx="418353" cy="184219"/>
            </a:xfrm>
            <a:prstGeom prst="rect">
              <a:avLst/>
            </a:prstGeom>
            <a:solidFill>
              <a:srgbClr val="FCD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Serbest Form: Şekil 5">
              <a:extLst>
                <a:ext uri="{FF2B5EF4-FFF2-40B4-BE49-F238E27FC236}">
                  <a16:creationId xmlns:a16="http://schemas.microsoft.com/office/drawing/2014/main" id="{0D22523A-CD0F-4AAB-9290-F66995EAE62F}"/>
                </a:ext>
              </a:extLst>
            </p:cNvPr>
            <p:cNvSpPr/>
            <p:nvPr/>
          </p:nvSpPr>
          <p:spPr>
            <a:xfrm>
              <a:off x="6733308" y="2440795"/>
              <a:ext cx="116994" cy="120757"/>
            </a:xfrm>
            <a:custGeom>
              <a:avLst/>
              <a:gdLst>
                <a:gd name="connsiteX0" fmla="*/ 12316 w 116994"/>
                <a:gd name="connsiteY0" fmla="*/ 684 h 120757"/>
                <a:gd name="connsiteX1" fmla="*/ 36946 w 116994"/>
                <a:gd name="connsiteY1" fmla="*/ 19157 h 120757"/>
                <a:gd name="connsiteX2" fmla="*/ 46182 w 116994"/>
                <a:gd name="connsiteY2" fmla="*/ 22235 h 120757"/>
                <a:gd name="connsiteX3" fmla="*/ 55419 w 116994"/>
                <a:gd name="connsiteY3" fmla="*/ 28393 h 120757"/>
                <a:gd name="connsiteX4" fmla="*/ 80049 w 116994"/>
                <a:gd name="connsiteY4" fmla="*/ 34550 h 120757"/>
                <a:gd name="connsiteX5" fmla="*/ 89285 w 116994"/>
                <a:gd name="connsiteY5" fmla="*/ 37629 h 120757"/>
                <a:gd name="connsiteX6" fmla="*/ 101600 w 116994"/>
                <a:gd name="connsiteY6" fmla="*/ 56102 h 120757"/>
                <a:gd name="connsiteX7" fmla="*/ 110837 w 116994"/>
                <a:gd name="connsiteY7" fmla="*/ 68417 h 120757"/>
                <a:gd name="connsiteX8" fmla="*/ 116994 w 116994"/>
                <a:gd name="connsiteY8" fmla="*/ 77653 h 120757"/>
                <a:gd name="connsiteX9" fmla="*/ 113916 w 116994"/>
                <a:gd name="connsiteY9" fmla="*/ 102284 h 120757"/>
                <a:gd name="connsiteX10" fmla="*/ 101600 w 116994"/>
                <a:gd name="connsiteY10" fmla="*/ 111520 h 120757"/>
                <a:gd name="connsiteX11" fmla="*/ 92364 w 116994"/>
                <a:gd name="connsiteY11" fmla="*/ 114599 h 120757"/>
                <a:gd name="connsiteX12" fmla="*/ 58497 w 116994"/>
                <a:gd name="connsiteY12" fmla="*/ 120757 h 120757"/>
                <a:gd name="connsiteX13" fmla="*/ 33867 w 116994"/>
                <a:gd name="connsiteY13" fmla="*/ 114599 h 120757"/>
                <a:gd name="connsiteX14" fmla="*/ 30788 w 116994"/>
                <a:gd name="connsiteY14" fmla="*/ 93047 h 120757"/>
                <a:gd name="connsiteX15" fmla="*/ 18473 w 116994"/>
                <a:gd name="connsiteY15" fmla="*/ 65338 h 120757"/>
                <a:gd name="connsiteX16" fmla="*/ 15394 w 116994"/>
                <a:gd name="connsiteY16" fmla="*/ 56102 h 120757"/>
                <a:gd name="connsiteX17" fmla="*/ 9237 w 116994"/>
                <a:gd name="connsiteY17" fmla="*/ 46866 h 120757"/>
                <a:gd name="connsiteX18" fmla="*/ 0 w 116994"/>
                <a:gd name="connsiteY18" fmla="*/ 12999 h 120757"/>
                <a:gd name="connsiteX19" fmla="*/ 12316 w 116994"/>
                <a:gd name="connsiteY19" fmla="*/ 684 h 12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994" h="120757">
                  <a:moveTo>
                    <a:pt x="12316" y="684"/>
                  </a:moveTo>
                  <a:cubicBezTo>
                    <a:pt x="18474" y="1710"/>
                    <a:pt x="30415" y="15892"/>
                    <a:pt x="36946" y="19157"/>
                  </a:cubicBezTo>
                  <a:cubicBezTo>
                    <a:pt x="39849" y="20608"/>
                    <a:pt x="43103" y="21209"/>
                    <a:pt x="46182" y="22235"/>
                  </a:cubicBezTo>
                  <a:cubicBezTo>
                    <a:pt x="49261" y="24288"/>
                    <a:pt x="52109" y="26738"/>
                    <a:pt x="55419" y="28393"/>
                  </a:cubicBezTo>
                  <a:cubicBezTo>
                    <a:pt x="62460" y="31914"/>
                    <a:pt x="73017" y="32792"/>
                    <a:pt x="80049" y="34550"/>
                  </a:cubicBezTo>
                  <a:cubicBezTo>
                    <a:pt x="83197" y="35337"/>
                    <a:pt x="86206" y="36603"/>
                    <a:pt x="89285" y="37629"/>
                  </a:cubicBezTo>
                  <a:cubicBezTo>
                    <a:pt x="110785" y="59129"/>
                    <a:pt x="89717" y="35306"/>
                    <a:pt x="101600" y="56102"/>
                  </a:cubicBezTo>
                  <a:cubicBezTo>
                    <a:pt x="104146" y="60557"/>
                    <a:pt x="107854" y="64241"/>
                    <a:pt x="110837" y="68417"/>
                  </a:cubicBezTo>
                  <a:cubicBezTo>
                    <a:pt x="112988" y="71428"/>
                    <a:pt x="114942" y="74574"/>
                    <a:pt x="116994" y="77653"/>
                  </a:cubicBezTo>
                  <a:cubicBezTo>
                    <a:pt x="115968" y="85863"/>
                    <a:pt x="117340" y="94751"/>
                    <a:pt x="113916" y="102284"/>
                  </a:cubicBezTo>
                  <a:cubicBezTo>
                    <a:pt x="111793" y="106956"/>
                    <a:pt x="106055" y="108974"/>
                    <a:pt x="101600" y="111520"/>
                  </a:cubicBezTo>
                  <a:cubicBezTo>
                    <a:pt x="98782" y="113130"/>
                    <a:pt x="95537" y="113919"/>
                    <a:pt x="92364" y="114599"/>
                  </a:cubicBezTo>
                  <a:cubicBezTo>
                    <a:pt x="81145" y="117003"/>
                    <a:pt x="69786" y="118704"/>
                    <a:pt x="58497" y="120757"/>
                  </a:cubicBezTo>
                  <a:cubicBezTo>
                    <a:pt x="50287" y="118704"/>
                    <a:pt x="39851" y="120583"/>
                    <a:pt x="33867" y="114599"/>
                  </a:cubicBezTo>
                  <a:cubicBezTo>
                    <a:pt x="28736" y="109467"/>
                    <a:pt x="32420" y="100118"/>
                    <a:pt x="30788" y="93047"/>
                  </a:cubicBezTo>
                  <a:cubicBezTo>
                    <a:pt x="23981" y="63549"/>
                    <a:pt x="27935" y="84260"/>
                    <a:pt x="18473" y="65338"/>
                  </a:cubicBezTo>
                  <a:cubicBezTo>
                    <a:pt x="17022" y="62435"/>
                    <a:pt x="16845" y="59005"/>
                    <a:pt x="15394" y="56102"/>
                  </a:cubicBezTo>
                  <a:cubicBezTo>
                    <a:pt x="13739" y="52793"/>
                    <a:pt x="10740" y="50247"/>
                    <a:pt x="9237" y="46866"/>
                  </a:cubicBezTo>
                  <a:cubicBezTo>
                    <a:pt x="3555" y="34081"/>
                    <a:pt x="2634" y="26170"/>
                    <a:pt x="0" y="12999"/>
                  </a:cubicBezTo>
                  <a:cubicBezTo>
                    <a:pt x="3826" y="-2303"/>
                    <a:pt x="6158" y="-342"/>
                    <a:pt x="12316" y="684"/>
                  </a:cubicBezTo>
                  <a:close/>
                </a:path>
              </a:pathLst>
            </a:custGeom>
            <a:solidFill>
              <a:srgbClr val="FCD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6EE11E3A-6725-4F58-8997-3CA1C5647765}"/>
                </a:ext>
              </a:extLst>
            </p:cNvPr>
            <p:cNvSpPr txBox="1"/>
            <p:nvPr/>
          </p:nvSpPr>
          <p:spPr>
            <a:xfrm>
              <a:off x="6314594" y="2385757"/>
              <a:ext cx="711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>
                  <a:solidFill>
                    <a:srgbClr val="363F43"/>
                  </a:solidFill>
                </a:rPr>
                <a:t>Vakfıkebir</a:t>
              </a:r>
            </a:p>
          </p:txBody>
        </p:sp>
      </p:grpSp>
      <p:sp>
        <p:nvSpPr>
          <p:cNvPr id="2" name="Dikdörtgen 1"/>
          <p:cNvSpPr/>
          <p:nvPr/>
        </p:nvSpPr>
        <p:spPr>
          <a:xfrm>
            <a:off x="5608433" y="47458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% 39’u orman arazisi, </a:t>
            </a:r>
          </a:p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%21’i mera, </a:t>
            </a:r>
          </a:p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%23’ü verimli </a:t>
            </a: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tarım, </a:t>
            </a:r>
          </a:p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%17’si  ürün getirmeyen alan.</a:t>
            </a:r>
          </a:p>
        </p:txBody>
      </p:sp>
    </p:spTree>
    <p:extLst>
      <p:ext uri="{BB962C8B-B14F-4D97-AF65-F5344CB8AC3E}">
        <p14:creationId xmlns:p14="http://schemas.microsoft.com/office/powerpoint/2010/main" val="216943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3EA83190-DCAA-4426-BBFE-E9F5C20A25FB}"/>
              </a:ext>
            </a:extLst>
          </p:cNvPr>
          <p:cNvSpPr/>
          <p:nvPr/>
        </p:nvSpPr>
        <p:spPr>
          <a:xfrm>
            <a:off x="362309" y="1291865"/>
            <a:ext cx="11588830" cy="4943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id="{A4AE8283-6AB9-43CC-856E-540445D1C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950234"/>
              </p:ext>
            </p:extLst>
          </p:nvPr>
        </p:nvGraphicFramePr>
        <p:xfrm>
          <a:off x="671802" y="1309104"/>
          <a:ext cx="6061560" cy="326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ikdörtgen 8">
            <a:extLst>
              <a:ext uri="{FF2B5EF4-FFF2-40B4-BE49-F238E27FC236}">
                <a16:creationId xmlns:a16="http://schemas.microsoft.com/office/drawing/2014/main" id="{6884B08C-BE48-418F-9852-5B0DC44FDEAD}"/>
              </a:ext>
            </a:extLst>
          </p:cNvPr>
          <p:cNvSpPr/>
          <p:nvPr/>
        </p:nvSpPr>
        <p:spPr>
          <a:xfrm>
            <a:off x="925815" y="4806301"/>
            <a:ext cx="5130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Trabzon 824.352 nüfusu ile ülkemizdeki 30 Büyükşehirden biri olup 18 ilçe ve 708 mahalleden oluşmaktadır.</a:t>
            </a: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527134"/>
              </p:ext>
            </p:extLst>
          </p:nvPr>
        </p:nvGraphicFramePr>
        <p:xfrm>
          <a:off x="6933649" y="1297475"/>
          <a:ext cx="395115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728">
                  <a:extLst>
                    <a:ext uri="{9D8B030D-6E8A-4147-A177-3AD203B41FA5}">
                      <a16:colId xmlns:a16="http://schemas.microsoft.com/office/drawing/2014/main" val="776016305"/>
                    </a:ext>
                  </a:extLst>
                </a:gridCol>
                <a:gridCol w="1887429">
                  <a:extLst>
                    <a:ext uri="{9D8B030D-6E8A-4147-A177-3AD203B41FA5}">
                      <a16:colId xmlns:a16="http://schemas.microsoft.com/office/drawing/2014/main" val="2006404391"/>
                    </a:ext>
                  </a:extLst>
                </a:gridCol>
              </a:tblGrid>
              <a:tr h="260035">
                <a:tc>
                  <a:txBody>
                    <a:bodyPr/>
                    <a:lstStyle/>
                    <a:p>
                      <a:r>
                        <a:rPr lang="tr-TR" sz="12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İLÇE </a:t>
                      </a:r>
                      <a:endParaRPr lang="tr-TR" sz="1200" b="1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759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NÜFUS</a:t>
                      </a:r>
                    </a:p>
                  </a:txBody>
                  <a:tcPr anchor="ctr">
                    <a:solidFill>
                      <a:srgbClr val="0759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946023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Ortahisar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322.702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7252983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Akçaabat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129.628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340642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Araklı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51.124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1006308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Arsin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32.717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4657736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Beşikdüzü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23.568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1022313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Çarşıbaşı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15.753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4944463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Çaykara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428415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Dernekpazarı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4.294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753920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Düzköy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14.142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2680632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Hayrat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9.337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1235671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Köprübaşı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4.776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8002457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Maçka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27.322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179042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44.527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6779907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Sürmene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26.127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2538709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Şalpazarı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11.780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1527804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Tonya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14.315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48483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Vakfıkebir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27.339 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225790"/>
                  </a:ext>
                </a:extLst>
              </a:tr>
              <a:tr h="245589">
                <a:tc>
                  <a:txBody>
                    <a:bodyPr/>
                    <a:lstStyle/>
                    <a:p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Yomra </a:t>
                      </a:r>
                      <a:endParaRPr lang="tr-TR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r-TR" sz="1100" b="1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49.721</a:t>
                      </a:r>
                      <a:endParaRPr lang="tr-TR" sz="1100" b="1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250062"/>
                  </a:ext>
                </a:extLst>
              </a:tr>
            </a:tbl>
          </a:graphicData>
        </a:graphic>
      </p:graphicFrame>
      <p:sp>
        <p:nvSpPr>
          <p:cNvPr id="11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NÜFUS</a:t>
            </a: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95A2D812-2472-4143-AF97-671BF94BB4FE}"/>
              </a:ext>
            </a:extLst>
          </p:cNvPr>
          <p:cNvSpPr/>
          <p:nvPr/>
        </p:nvSpPr>
        <p:spPr>
          <a:xfrm>
            <a:off x="11015267" y="6300002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/ 23</a:t>
            </a:r>
          </a:p>
        </p:txBody>
      </p:sp>
    </p:spTree>
    <p:extLst>
      <p:ext uri="{BB962C8B-B14F-4D97-AF65-F5344CB8AC3E}">
        <p14:creationId xmlns:p14="http://schemas.microsoft.com/office/powerpoint/2010/main" val="284909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11DEE5C6-EAF8-48CF-B4D2-9162BCB9DC24}"/>
              </a:ext>
            </a:extLst>
          </p:cNvPr>
          <p:cNvSpPr/>
          <p:nvPr/>
        </p:nvSpPr>
        <p:spPr>
          <a:xfrm>
            <a:off x="1077419" y="4901524"/>
            <a:ext cx="11306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18 Devlet,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1 Üniversite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4 Özel Hastanede, </a:t>
            </a:r>
          </a:p>
        </p:txBody>
      </p:sp>
      <p:pic>
        <p:nvPicPr>
          <p:cNvPr id="11" name="Resim 10" descr="TND | Karadeniz Teknik Üniversitesi Tıp Fakültesi Nöroşirürji Anabilim Dalı">
            <a:extLst>
              <a:ext uri="{FF2B5EF4-FFF2-40B4-BE49-F238E27FC236}">
                <a16:creationId xmlns:a16="http://schemas.microsoft.com/office/drawing/2014/main" id="{2C47431E-4632-4E6F-A4D2-35FA12DD56CD}"/>
              </a:ext>
            </a:extLst>
          </p:cNvPr>
          <p:cNvPicPr/>
          <p:nvPr/>
        </p:nvPicPr>
        <p:blipFill>
          <a:blip r:embed="rId2" cstate="print"/>
          <a:srcRect l="4751" t="6723" r="4839" b="9233"/>
          <a:stretch>
            <a:fillRect/>
          </a:stretch>
        </p:blipFill>
        <p:spPr bwMode="auto">
          <a:xfrm>
            <a:off x="580797" y="1197323"/>
            <a:ext cx="5319498" cy="321110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443CA38-5F00-4143-BB0D-75E08A9010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21" y="1250121"/>
            <a:ext cx="5044523" cy="3158310"/>
          </a:xfrm>
          <a:prstGeom prst="rect">
            <a:avLst/>
          </a:prstGeom>
        </p:spPr>
      </p:pic>
      <p:sp>
        <p:nvSpPr>
          <p:cNvPr id="9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 txBox="1">
            <a:spLocks/>
          </p:cNvSpPr>
          <p:nvPr/>
        </p:nvSpPr>
        <p:spPr>
          <a:xfrm>
            <a:off x="201600" y="316800"/>
            <a:ext cx="11880000" cy="648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SAĞLIK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3" name="Dikdörtgen: Yuvarlatılmış Köşeler 12">
            <a:extLst>
              <a:ext uri="{FF2B5EF4-FFF2-40B4-BE49-F238E27FC236}">
                <a16:creationId xmlns:a16="http://schemas.microsoft.com/office/drawing/2014/main" id="{5462DE17-F50F-489F-BFB1-36ABFDB3F0A9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/ 23</a:t>
            </a:r>
          </a:p>
        </p:txBody>
      </p:sp>
      <p:sp>
        <p:nvSpPr>
          <p:cNvPr id="2" name="Dikdörtgen 1"/>
          <p:cNvSpPr/>
          <p:nvPr/>
        </p:nvSpPr>
        <p:spPr>
          <a:xfrm>
            <a:off x="5393094" y="5175910"/>
            <a:ext cx="6290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3.423 Yatak,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10.350 Sağlık Çalışanı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336195" y="451123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İlimiz; 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3020345" y="6131061"/>
            <a:ext cx="501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..ile bölgenin önemli sağlık merkezi konumundadır.</a:t>
            </a:r>
          </a:p>
        </p:txBody>
      </p:sp>
    </p:spTree>
    <p:extLst>
      <p:ext uri="{BB962C8B-B14F-4D97-AF65-F5344CB8AC3E}">
        <p14:creationId xmlns:p14="http://schemas.microsoft.com/office/powerpoint/2010/main" val="169718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CDFE6883-03AB-42AC-B30A-59A59C11DA27}"/>
              </a:ext>
            </a:extLst>
          </p:cNvPr>
          <p:cNvSpPr/>
          <p:nvPr/>
        </p:nvSpPr>
        <p:spPr>
          <a:xfrm>
            <a:off x="344064" y="4512474"/>
            <a:ext cx="11611154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Sosyal güvenlik kapsamında çalışan 211.261, 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Emekli 188.211,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Bakmakla yükümlü olunan 355.163,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Toplam 754.635 kişi bulunmaktadır. </a:t>
            </a: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endParaRPr lang="tr-TR" sz="7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60363" indent="-360363" algn="just" defTabSz="342892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Sosyal Güvenlik kapsamında olan nüfus, toplam nüfusun %92,25’ini oluşturmaktadır.</a:t>
            </a:r>
          </a:p>
          <a:p>
            <a:pPr algn="just" defTabSz="342892">
              <a:defRPr/>
            </a:pPr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BE2C9A66-7F17-4086-8EAB-DE58EF31A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35592"/>
              </p:ext>
            </p:extLst>
          </p:nvPr>
        </p:nvGraphicFramePr>
        <p:xfrm>
          <a:off x="344064" y="1396800"/>
          <a:ext cx="11611154" cy="2840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5722">
                  <a:extLst>
                    <a:ext uri="{9D8B030D-6E8A-4147-A177-3AD203B41FA5}">
                      <a16:colId xmlns:a16="http://schemas.microsoft.com/office/drawing/2014/main" val="1597735991"/>
                    </a:ext>
                  </a:extLst>
                </a:gridCol>
                <a:gridCol w="2208356">
                  <a:extLst>
                    <a:ext uri="{9D8B030D-6E8A-4147-A177-3AD203B41FA5}">
                      <a16:colId xmlns:a16="http://schemas.microsoft.com/office/drawing/2014/main" val="1830002108"/>
                    </a:ext>
                  </a:extLst>
                </a:gridCol>
                <a:gridCol w="2208356">
                  <a:extLst>
                    <a:ext uri="{9D8B030D-6E8A-4147-A177-3AD203B41FA5}">
                      <a16:colId xmlns:a16="http://schemas.microsoft.com/office/drawing/2014/main" val="957849747"/>
                    </a:ext>
                  </a:extLst>
                </a:gridCol>
                <a:gridCol w="2208356">
                  <a:extLst>
                    <a:ext uri="{9D8B030D-6E8A-4147-A177-3AD203B41FA5}">
                      <a16:colId xmlns:a16="http://schemas.microsoft.com/office/drawing/2014/main" val="3235744695"/>
                    </a:ext>
                  </a:extLst>
                </a:gridCol>
                <a:gridCol w="2310364">
                  <a:extLst>
                    <a:ext uri="{9D8B030D-6E8A-4147-A177-3AD203B41FA5}">
                      <a16:colId xmlns:a16="http://schemas.microsoft.com/office/drawing/2014/main" val="3973487184"/>
                    </a:ext>
                  </a:extLst>
                </a:gridCol>
              </a:tblGrid>
              <a:tr h="775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Aktif Çalışan Sayısı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Emekli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Bakmakla Yükümlü Kişi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extLst>
                  <a:ext uri="{0D108BD9-81ED-4DB2-BD59-A6C34878D82A}">
                    <a16:rowId xmlns:a16="http://schemas.microsoft.com/office/drawing/2014/main" val="373918306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SSK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145.735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128.269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179.977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453.981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" marR="42465" marT="4470" marB="0" anchor="ctr"/>
                </a:tc>
                <a:extLst>
                  <a:ext uri="{0D108BD9-81ED-4DB2-BD59-A6C34878D82A}">
                    <a16:rowId xmlns:a16="http://schemas.microsoft.com/office/drawing/2014/main" val="1151646128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Bağ-Kur </a:t>
                      </a:r>
                      <a:endParaRPr lang="tr-TR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22.196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30.858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75.078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128.132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" marR="42465" marT="4470" marB="0" anchor="ctr"/>
                </a:tc>
                <a:extLst>
                  <a:ext uri="{0D108BD9-81ED-4DB2-BD59-A6C34878D82A}">
                    <a16:rowId xmlns:a16="http://schemas.microsoft.com/office/drawing/2014/main" val="3624112378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Emekli Sandığı </a:t>
                      </a:r>
                      <a:endParaRPr lang="tr-TR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43.330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29.084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100.108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172.522 </a:t>
                      </a:r>
                      <a:endParaRPr lang="tr-T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" marR="42465" marT="4470" marB="0" anchor="ctr"/>
                </a:tc>
                <a:extLst>
                  <a:ext uri="{0D108BD9-81ED-4DB2-BD59-A6C34878D82A}">
                    <a16:rowId xmlns:a16="http://schemas.microsoft.com/office/drawing/2014/main" val="1161856346"/>
                  </a:ext>
                </a:extLst>
              </a:tr>
              <a:tr h="516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211.261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188.211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355.163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58" marR="45258" marT="22909" marB="22909" anchor="ctr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754.635 </a:t>
                      </a:r>
                      <a:endParaRPr lang="tr-TR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" marR="42465" marT="4470" marB="0" anchor="ctr"/>
                </a:tc>
                <a:extLst>
                  <a:ext uri="{0D108BD9-81ED-4DB2-BD59-A6C34878D82A}">
                    <a16:rowId xmlns:a16="http://schemas.microsoft.com/office/drawing/2014/main" val="2516939512"/>
                  </a:ext>
                </a:extLst>
              </a:tr>
            </a:tbl>
          </a:graphicData>
        </a:graphic>
      </p:graphicFrame>
      <p:sp>
        <p:nvSpPr>
          <p:cNvPr id="8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800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GÜVENLİK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B503DBC6-94B4-423F-B494-D6897F731494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/ 23</a:t>
            </a:r>
          </a:p>
        </p:txBody>
      </p:sp>
    </p:spTree>
    <p:extLst>
      <p:ext uri="{BB962C8B-B14F-4D97-AF65-F5344CB8AC3E}">
        <p14:creationId xmlns:p14="http://schemas.microsoft.com/office/powerpoint/2010/main" val="330958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>
            <a:extLst>
              <a:ext uri="{FF2B5EF4-FFF2-40B4-BE49-F238E27FC236}">
                <a16:creationId xmlns:a16="http://schemas.microsoft.com/office/drawing/2014/main" id="{93631561-E1F0-4F33-90CA-77E67E94C095}"/>
              </a:ext>
            </a:extLst>
          </p:cNvPr>
          <p:cNvSpPr/>
          <p:nvPr/>
        </p:nvSpPr>
        <p:spPr>
          <a:xfrm>
            <a:off x="1903444" y="4247460"/>
            <a:ext cx="101781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İlimizde okul öncesi, ilk, orta ve lise eğitimi;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636 okul,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7.511 derslikte,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12.042 öğretmen,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143.751  öğrenci ile yapılmaktadır.</a:t>
            </a:r>
            <a:endParaRPr lang="tr-TR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İlimizde bir öğretmene düşen öğrenci sayısı ortalaması 12,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Bir dersliğe düşen öğrenci sayısı ise 19’dur.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71540301-3CE0-4E03-BB33-DE5727E656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4733" b="32141"/>
          <a:stretch>
            <a:fillRect/>
          </a:stretch>
        </p:blipFill>
        <p:spPr>
          <a:xfrm>
            <a:off x="446836" y="1239382"/>
            <a:ext cx="5027163" cy="2729302"/>
          </a:xfrm>
          <a:prstGeom prst="rect">
            <a:avLst/>
          </a:prstGeom>
          <a:ln w="19050">
            <a:noFill/>
          </a:ln>
        </p:spPr>
      </p:pic>
      <p:pic>
        <p:nvPicPr>
          <p:cNvPr id="14" name="Resim 13" descr="19 milyon öğrenci yarın ders başı yapacak">
            <a:extLst>
              <a:ext uri="{FF2B5EF4-FFF2-40B4-BE49-F238E27FC236}">
                <a16:creationId xmlns:a16="http://schemas.microsoft.com/office/drawing/2014/main" id="{2595B358-C9EB-42E5-BB10-CC212D2761F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218" y="1239381"/>
            <a:ext cx="4810140" cy="27293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EĞİTİM 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16" name="Dikdörtgen: Yuvarlatılmış Köşeler 15">
            <a:extLst>
              <a:ext uri="{FF2B5EF4-FFF2-40B4-BE49-F238E27FC236}">
                <a16:creationId xmlns:a16="http://schemas.microsoft.com/office/drawing/2014/main" id="{8A1D860E-D66A-4675-A5F2-887228E57E72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/ 23</a:t>
            </a:r>
          </a:p>
        </p:txBody>
      </p:sp>
    </p:spTree>
    <p:extLst>
      <p:ext uri="{BB962C8B-B14F-4D97-AF65-F5344CB8AC3E}">
        <p14:creationId xmlns:p14="http://schemas.microsoft.com/office/powerpoint/2010/main" val="304714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EA6F9F4E-F659-4665-BE85-B7A75CD6555B}"/>
              </a:ext>
            </a:extLst>
          </p:cNvPr>
          <p:cNvSpPr/>
          <p:nvPr/>
        </p:nvSpPr>
        <p:spPr>
          <a:xfrm>
            <a:off x="461289" y="1227831"/>
            <a:ext cx="11880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 İlimizde;</a:t>
            </a:r>
          </a:p>
          <a:p>
            <a:pPr algn="just">
              <a:defRPr/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 devlet:</a:t>
            </a:r>
          </a:p>
          <a:p>
            <a:pPr marL="1274763" lvl="2" indent="-360363" algn="just">
              <a:buFont typeface="Arial" panose="020B0604020202020204" pitchFamily="34" charset="0"/>
              <a:buChar char="•"/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Karadeniz Teknik Üniversitesi</a:t>
            </a:r>
          </a:p>
          <a:p>
            <a:pPr marL="1274763" lvl="2" indent="-360363" algn="just">
              <a:buFont typeface="Arial" panose="020B0604020202020204" pitchFamily="34" charset="0"/>
              <a:buChar char="•"/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Trabzon Üniversitesi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1 vakıf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  <a:defRPr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Avrasya Üniversitesi</a:t>
            </a:r>
          </a:p>
          <a:p>
            <a:pPr lvl="2" algn="just">
              <a:defRPr/>
            </a:pPr>
            <a:endPara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  3 üniversitede toplam;</a:t>
            </a:r>
          </a:p>
          <a:p>
            <a:pPr algn="just">
              <a:defRPr/>
            </a:pPr>
            <a:endParaRPr lang="tr-TR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2.861 akademik personel, </a:t>
            </a:r>
          </a:p>
          <a:p>
            <a:pPr marL="360363" indent="-360363" algn="just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49.898 öğrenci </a:t>
            </a:r>
          </a:p>
          <a:p>
            <a:pPr algn="just">
              <a:defRPr/>
            </a:pPr>
            <a:r>
              <a:rPr lang="tr-T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    ..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hampagne &amp; Limousines" panose="020B0502020202020204" pitchFamily="34" charset="0"/>
                <a:cs typeface="Times New Roman" panose="02020603050405020304" pitchFamily="18" charset="0"/>
              </a:rPr>
              <a:t>bulunmaktadır.</a:t>
            </a:r>
            <a:endParaRPr lang="tr-TR" sz="20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YÜKSEKÖĞRETİM</a:t>
            </a:r>
            <a:endParaRPr lang="tr-T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8" name="Dikdörtgen: Yuvarlatılmış Köşeler 7">
            <a:extLst>
              <a:ext uri="{FF2B5EF4-FFF2-40B4-BE49-F238E27FC236}">
                <a16:creationId xmlns:a16="http://schemas.microsoft.com/office/drawing/2014/main" id="{518B20D6-843E-4EC8-93B8-FB6304617585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/ 23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EF88C03-F319-4416-BCE8-474BF7358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42112"/>
          <a:stretch/>
        </p:blipFill>
        <p:spPr>
          <a:xfrm>
            <a:off x="5084421" y="4848924"/>
            <a:ext cx="3338536" cy="187663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E487300-F864-45CB-9E17-46108BB4B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0"/>
          <a:stretch/>
        </p:blipFill>
        <p:spPr>
          <a:xfrm>
            <a:off x="5084421" y="1070760"/>
            <a:ext cx="3338536" cy="187663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9652E3C-7B99-48FF-92CB-A3BB125E4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35" y="2999665"/>
            <a:ext cx="3337200" cy="18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8B77D6CA-F54A-483D-9862-E7D2337B8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547177"/>
              </p:ext>
            </p:extLst>
          </p:nvPr>
        </p:nvGraphicFramePr>
        <p:xfrm>
          <a:off x="424205" y="1249549"/>
          <a:ext cx="11579856" cy="3934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0572">
                  <a:extLst>
                    <a:ext uri="{9D8B030D-6E8A-4147-A177-3AD203B41FA5}">
                      <a16:colId xmlns:a16="http://schemas.microsoft.com/office/drawing/2014/main" val="1811479690"/>
                    </a:ext>
                  </a:extLst>
                </a:gridCol>
                <a:gridCol w="2142321">
                  <a:extLst>
                    <a:ext uri="{9D8B030D-6E8A-4147-A177-3AD203B41FA5}">
                      <a16:colId xmlns:a16="http://schemas.microsoft.com/office/drawing/2014/main" val="2693605738"/>
                    </a:ext>
                  </a:extLst>
                </a:gridCol>
                <a:gridCol w="2142321">
                  <a:extLst>
                    <a:ext uri="{9D8B030D-6E8A-4147-A177-3AD203B41FA5}">
                      <a16:colId xmlns:a16="http://schemas.microsoft.com/office/drawing/2014/main" val="3238471617"/>
                    </a:ext>
                  </a:extLst>
                </a:gridCol>
                <a:gridCol w="2142321">
                  <a:extLst>
                    <a:ext uri="{9D8B030D-6E8A-4147-A177-3AD203B41FA5}">
                      <a16:colId xmlns:a16="http://schemas.microsoft.com/office/drawing/2014/main" val="2341218523"/>
                    </a:ext>
                  </a:extLst>
                </a:gridCol>
                <a:gridCol w="2142321">
                  <a:extLst>
                    <a:ext uri="{9D8B030D-6E8A-4147-A177-3AD203B41FA5}">
                      <a16:colId xmlns:a16="http://schemas.microsoft.com/office/drawing/2014/main" val="2780169956"/>
                    </a:ext>
                  </a:extLst>
                </a:gridCol>
              </a:tblGrid>
              <a:tr h="37590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Üniversitelerin Öğrenci ve Akademik Personel Durumu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45" marR="58445" marT="29222" marB="29222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45" marR="58445" marT="29222" marB="29222" anchor="ctr"/>
                </a:tc>
                <a:extLst>
                  <a:ext uri="{0D108BD9-81ED-4DB2-BD59-A6C34878D82A}">
                    <a16:rowId xmlns:a16="http://schemas.microsoft.com/office/drawing/2014/main" val="2610979576"/>
                  </a:ext>
                </a:extLst>
              </a:tr>
              <a:tr h="779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Karadeniz Teknik Üniversitesi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Trabzon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Üniversitesi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Avrasya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Üniversitesi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Toplam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2520092741"/>
                  </a:ext>
                </a:extLst>
              </a:tr>
              <a:tr h="328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Fakülte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3369690543"/>
                  </a:ext>
                </a:extLst>
              </a:tr>
              <a:tr h="328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Yüksekokul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1325605941"/>
                  </a:ext>
                </a:extLst>
              </a:tr>
              <a:tr h="328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Enstitü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3219178953"/>
                  </a:ext>
                </a:extLst>
              </a:tr>
              <a:tr h="328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Konservatuar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2804993006"/>
                  </a:ext>
                </a:extLst>
              </a:tr>
              <a:tr h="526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Yurtdışından Gelen Öğrenci Sayısı</a:t>
                      </a: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1.746</a:t>
                      </a: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1.957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2380302967"/>
                  </a:ext>
                </a:extLst>
              </a:tr>
              <a:tr h="526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Öğrenci Sayısı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31.662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6.103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 anchor="ctr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49.898</a:t>
                      </a:r>
                    </a:p>
                  </a:txBody>
                  <a:tcPr marL="43272" marR="43272" marT="21355" marB="21355" anchor="ctr"/>
                </a:tc>
                <a:extLst>
                  <a:ext uri="{0D108BD9-81ED-4DB2-BD59-A6C34878D82A}">
                    <a16:rowId xmlns:a16="http://schemas.microsoft.com/office/drawing/2014/main" val="4099636453"/>
                  </a:ext>
                </a:extLst>
              </a:tr>
              <a:tr h="328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Akademik Personel </a:t>
                      </a:r>
                      <a:endParaRPr lang="tr-T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2.115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tr-TR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272" marR="43272" marT="21355" marB="21355">
                    <a:solidFill>
                      <a:srgbClr val="8496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2.861</a:t>
                      </a:r>
                    </a:p>
                  </a:txBody>
                  <a:tcPr marL="43272" marR="43272" marT="21355" marB="21355"/>
                </a:tc>
                <a:extLst>
                  <a:ext uri="{0D108BD9-81ED-4DB2-BD59-A6C34878D82A}">
                    <a16:rowId xmlns:a16="http://schemas.microsoft.com/office/drawing/2014/main" val="4172279292"/>
                  </a:ext>
                </a:extLst>
              </a:tr>
            </a:tbl>
          </a:graphicData>
        </a:graphic>
      </p:graphicFrame>
      <p:sp>
        <p:nvSpPr>
          <p:cNvPr id="8" name="Unvan 1">
            <a:extLst>
              <a:ext uri="{FF2B5EF4-FFF2-40B4-BE49-F238E27FC236}">
                <a16:creationId xmlns:a16="http://schemas.microsoft.com/office/drawing/2014/main" id="{EAD57900-5CD9-4DB0-8173-6509311A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316996"/>
            <a:ext cx="11880000" cy="648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tr-TR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YÜKSEKÖĞRETİM</a:t>
            </a:r>
            <a:endParaRPr lang="tr-T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3B0D70BA-EEF1-49CD-B7BE-F0D870D7BA29}"/>
              </a:ext>
            </a:extLst>
          </p:cNvPr>
          <p:cNvGrpSpPr/>
          <p:nvPr/>
        </p:nvGrpSpPr>
        <p:grpSpPr>
          <a:xfrm>
            <a:off x="11015267" y="316800"/>
            <a:ext cx="1066333" cy="1080000"/>
            <a:chOff x="7679196" y="286118"/>
            <a:chExt cx="1066333" cy="108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3D095F-C572-4331-9ADB-4F4C1B443596}"/>
                </a:ext>
              </a:extLst>
            </p:cNvPr>
            <p:cNvSpPr/>
            <p:nvPr/>
          </p:nvSpPr>
          <p:spPr>
            <a:xfrm>
              <a:off x="7828928" y="426287"/>
              <a:ext cx="790219" cy="782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58A42C62-3CC9-4A07-8A06-EBBAF5B2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196" y="286118"/>
              <a:ext cx="1066333" cy="1080000"/>
            </a:xfrm>
            <a:prstGeom prst="rect">
              <a:avLst/>
            </a:prstGeom>
          </p:spPr>
        </p:pic>
      </p:grp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61D6DC4B-C618-4EFB-B2C5-15DAC4AA699E}"/>
              </a:ext>
            </a:extLst>
          </p:cNvPr>
          <p:cNvSpPr/>
          <p:nvPr/>
        </p:nvSpPr>
        <p:spPr>
          <a:xfrm>
            <a:off x="11015267" y="6245684"/>
            <a:ext cx="771509" cy="3045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/ 23</a:t>
            </a:r>
          </a:p>
        </p:txBody>
      </p:sp>
    </p:spTree>
    <p:extLst>
      <p:ext uri="{BB962C8B-B14F-4D97-AF65-F5344CB8AC3E}">
        <p14:creationId xmlns:p14="http://schemas.microsoft.com/office/powerpoint/2010/main" val="126181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3796</TotalTime>
  <Words>1531</Words>
  <Application>Microsoft Office PowerPoint</Application>
  <PresentationFormat>Geniş ekran</PresentationFormat>
  <Paragraphs>658</Paragraphs>
  <Slides>26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Champagne &amp; Limousines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NÜFUS</vt:lpstr>
      <vt:lpstr>PowerPoint Sunusu</vt:lpstr>
      <vt:lpstr>SOSYAL GÜVENLİK</vt:lpstr>
      <vt:lpstr>EĞİTİM </vt:lpstr>
      <vt:lpstr>YÜKSEKÖĞRETİM</vt:lpstr>
      <vt:lpstr>YÜKSEKÖĞRETİM</vt:lpstr>
      <vt:lpstr>GENÇLİK VE SPOR</vt:lpstr>
      <vt:lpstr>GENÇLİK VE SPOR</vt:lpstr>
      <vt:lpstr>GENÇLİK VE SPOR</vt:lpstr>
      <vt:lpstr>TRABZON’DA TURİZM</vt:lpstr>
      <vt:lpstr>TARIM</vt:lpstr>
      <vt:lpstr>HAYVANCILIK</vt:lpstr>
      <vt:lpstr>SANAYİ</vt:lpstr>
      <vt:lpstr>İHRACAT </vt:lpstr>
      <vt:lpstr>PowerPoint Sunusu</vt:lpstr>
      <vt:lpstr>PowerPoint Sunusu</vt:lpstr>
      <vt:lpstr>ORGANİZE SANAYİ BÖLGELERİ</vt:lpstr>
      <vt:lpstr> SANAYİ </vt:lpstr>
      <vt:lpstr>KARAYOLLARI</vt:lpstr>
      <vt:lpstr>KARAYOLLARI </vt:lpstr>
      <vt:lpstr>HAVAYOLLARI </vt:lpstr>
      <vt:lpstr>DENİZYOLLARI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İsak YAZICI</dc:creator>
  <cp:lastModifiedBy>Merve KARA</cp:lastModifiedBy>
  <cp:revision>395</cp:revision>
  <cp:lastPrinted>2024-02-17T10:02:09Z</cp:lastPrinted>
  <dcterms:created xsi:type="dcterms:W3CDTF">2022-11-23T05:51:32Z</dcterms:created>
  <dcterms:modified xsi:type="dcterms:W3CDTF">2024-05-02T13:37:15Z</dcterms:modified>
</cp:coreProperties>
</file>