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3C6"/>
    <a:srgbClr val="1CADE4"/>
    <a:srgbClr val="03B9FD"/>
    <a:srgbClr val="C2272D"/>
    <a:srgbClr val="D4B42C"/>
    <a:srgbClr val="006FFF"/>
    <a:srgbClr val="666666"/>
    <a:srgbClr val="712132"/>
    <a:srgbClr val="8A0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343" autoAdjust="0"/>
  </p:normalViewPr>
  <p:slideViewPr>
    <p:cSldViewPr snapToGrid="0">
      <p:cViewPr varScale="1">
        <p:scale>
          <a:sx n="36" d="100"/>
          <a:sy n="36" d="100"/>
        </p:scale>
        <p:origin x="246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22332-2DC4-4924-B4A0-C23E80DC09EA}" type="doc">
      <dgm:prSet loTypeId="urn:microsoft.com/office/officeart/2005/8/layout/arrow6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F22FE9E-1A90-4F5D-A0EF-3643B56D401A}">
      <dgm:prSet phldrT="[Metin]"/>
      <dgm:spPr/>
      <dgm:t>
        <a:bodyPr/>
        <a:lstStyle/>
        <a:p>
          <a:r>
            <a:rPr lang="tr-TR" b="1" dirty="0"/>
            <a:t>111 PROJE</a:t>
          </a:r>
        </a:p>
      </dgm:t>
    </dgm:pt>
    <dgm:pt modelId="{F8CF8FD7-3F34-4796-B4F6-D65A2869EFED}" type="parTrans" cxnId="{47A8ADA4-DCA0-42F3-84CE-FFA8D73C6486}">
      <dgm:prSet/>
      <dgm:spPr/>
      <dgm:t>
        <a:bodyPr/>
        <a:lstStyle/>
        <a:p>
          <a:endParaRPr lang="tr-TR"/>
        </a:p>
      </dgm:t>
    </dgm:pt>
    <dgm:pt modelId="{D108018E-F9F5-49DC-87D2-18A556E35EFF}" type="sibTrans" cxnId="{47A8ADA4-DCA0-42F3-84CE-FFA8D73C6486}">
      <dgm:prSet/>
      <dgm:spPr/>
      <dgm:t>
        <a:bodyPr/>
        <a:lstStyle/>
        <a:p>
          <a:endParaRPr lang="tr-TR"/>
        </a:p>
      </dgm:t>
    </dgm:pt>
    <dgm:pt modelId="{49250BCE-0D64-4A9F-9574-9C5E9FBC780B}">
      <dgm:prSet phldrT="[Metin]"/>
      <dgm:spPr/>
      <dgm:t>
        <a:bodyPr/>
        <a:lstStyle/>
        <a:p>
          <a:r>
            <a:rPr lang="tr-TR" b="1" dirty="0"/>
            <a:t>26 MİLYAR TL</a:t>
          </a:r>
        </a:p>
      </dgm:t>
    </dgm:pt>
    <dgm:pt modelId="{308F4CD3-9405-4A87-AD03-4E1C8EBE6852}" type="parTrans" cxnId="{264B5B6B-0AE5-4FD8-9030-E192C1BA27A9}">
      <dgm:prSet/>
      <dgm:spPr/>
      <dgm:t>
        <a:bodyPr/>
        <a:lstStyle/>
        <a:p>
          <a:endParaRPr lang="tr-TR"/>
        </a:p>
      </dgm:t>
    </dgm:pt>
    <dgm:pt modelId="{364392AC-F869-483B-A405-F8B05FE7C4FC}" type="sibTrans" cxnId="{264B5B6B-0AE5-4FD8-9030-E192C1BA27A9}">
      <dgm:prSet/>
      <dgm:spPr/>
      <dgm:t>
        <a:bodyPr/>
        <a:lstStyle/>
        <a:p>
          <a:endParaRPr lang="tr-TR"/>
        </a:p>
      </dgm:t>
    </dgm:pt>
    <dgm:pt modelId="{1B906FB8-4D24-439C-8368-B76527B7F6C2}" type="pres">
      <dgm:prSet presAssocID="{DB722332-2DC4-4924-B4A0-C23E80DC09EA}" presName="compositeShape" presStyleCnt="0">
        <dgm:presLayoutVars>
          <dgm:chMax val="2"/>
          <dgm:dir/>
          <dgm:resizeHandles val="exact"/>
        </dgm:presLayoutVars>
      </dgm:prSet>
      <dgm:spPr/>
    </dgm:pt>
    <dgm:pt modelId="{C8FE97B4-C920-4109-8E07-0335053855C8}" type="pres">
      <dgm:prSet presAssocID="{DB722332-2DC4-4924-B4A0-C23E80DC09EA}" presName="ribbon" presStyleLbl="node1" presStyleIdx="0" presStyleCnt="1"/>
      <dgm:spPr/>
    </dgm:pt>
    <dgm:pt modelId="{D3D7A34B-EE79-431C-B718-134F15371176}" type="pres">
      <dgm:prSet presAssocID="{DB722332-2DC4-4924-B4A0-C23E80DC09E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72658406-99C7-4BA7-9070-7CD7B7189A68}" type="pres">
      <dgm:prSet presAssocID="{DB722332-2DC4-4924-B4A0-C23E80DC09E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B25967-336F-40DA-A53D-557C27660031}" type="presOf" srcId="{8F22FE9E-1A90-4F5D-A0EF-3643B56D401A}" destId="{D3D7A34B-EE79-431C-B718-134F15371176}" srcOrd="0" destOrd="0" presId="urn:microsoft.com/office/officeart/2005/8/layout/arrow6"/>
    <dgm:cxn modelId="{264B5B6B-0AE5-4FD8-9030-E192C1BA27A9}" srcId="{DB722332-2DC4-4924-B4A0-C23E80DC09EA}" destId="{49250BCE-0D64-4A9F-9574-9C5E9FBC780B}" srcOrd="1" destOrd="0" parTransId="{308F4CD3-9405-4A87-AD03-4E1C8EBE6852}" sibTransId="{364392AC-F869-483B-A405-F8B05FE7C4FC}"/>
    <dgm:cxn modelId="{67871997-D946-42AE-9901-2C755F12B55A}" type="presOf" srcId="{49250BCE-0D64-4A9F-9574-9C5E9FBC780B}" destId="{72658406-99C7-4BA7-9070-7CD7B7189A68}" srcOrd="0" destOrd="0" presId="urn:microsoft.com/office/officeart/2005/8/layout/arrow6"/>
    <dgm:cxn modelId="{47A8ADA4-DCA0-42F3-84CE-FFA8D73C6486}" srcId="{DB722332-2DC4-4924-B4A0-C23E80DC09EA}" destId="{8F22FE9E-1A90-4F5D-A0EF-3643B56D401A}" srcOrd="0" destOrd="0" parTransId="{F8CF8FD7-3F34-4796-B4F6-D65A2869EFED}" sibTransId="{D108018E-F9F5-49DC-87D2-18A556E35EFF}"/>
    <dgm:cxn modelId="{9408D2CD-BF1C-4114-A278-2C59EB777D65}" type="presOf" srcId="{DB722332-2DC4-4924-B4A0-C23E80DC09EA}" destId="{1B906FB8-4D24-439C-8368-B76527B7F6C2}" srcOrd="0" destOrd="0" presId="urn:microsoft.com/office/officeart/2005/8/layout/arrow6"/>
    <dgm:cxn modelId="{5489F3C0-38F4-4162-A74F-160D10594330}" type="presParOf" srcId="{1B906FB8-4D24-439C-8368-B76527B7F6C2}" destId="{C8FE97B4-C920-4109-8E07-0335053855C8}" srcOrd="0" destOrd="0" presId="urn:microsoft.com/office/officeart/2005/8/layout/arrow6"/>
    <dgm:cxn modelId="{B693DB15-C809-4F74-B6E4-98D129E26D9D}" type="presParOf" srcId="{1B906FB8-4D24-439C-8368-B76527B7F6C2}" destId="{D3D7A34B-EE79-431C-B718-134F15371176}" srcOrd="1" destOrd="0" presId="urn:microsoft.com/office/officeart/2005/8/layout/arrow6"/>
    <dgm:cxn modelId="{42FD1AA1-3210-4B13-ADD8-BD796531A812}" type="presParOf" srcId="{1B906FB8-4D24-439C-8368-B76527B7F6C2}" destId="{72658406-99C7-4BA7-9070-7CD7B7189A6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E97B4-C920-4109-8E07-0335053855C8}">
      <dsp:nvSpPr>
        <dsp:cNvPr id="0" name=""/>
        <dsp:cNvSpPr/>
      </dsp:nvSpPr>
      <dsp:spPr>
        <a:xfrm>
          <a:off x="63096" y="0"/>
          <a:ext cx="5377584" cy="2151034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D7A34B-EE79-431C-B718-134F15371176}">
      <dsp:nvSpPr>
        <dsp:cNvPr id="0" name=""/>
        <dsp:cNvSpPr/>
      </dsp:nvSpPr>
      <dsp:spPr>
        <a:xfrm>
          <a:off x="708407" y="376430"/>
          <a:ext cx="1774603" cy="1054006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b="1" kern="1200" dirty="0"/>
            <a:t>111 PROJE</a:t>
          </a:r>
        </a:p>
      </dsp:txBody>
      <dsp:txXfrm>
        <a:off x="708407" y="376430"/>
        <a:ext cx="1774603" cy="1054006"/>
      </dsp:txXfrm>
    </dsp:sp>
    <dsp:sp modelId="{72658406-99C7-4BA7-9070-7CD7B7189A68}">
      <dsp:nvSpPr>
        <dsp:cNvPr id="0" name=""/>
        <dsp:cNvSpPr/>
      </dsp:nvSpPr>
      <dsp:spPr>
        <a:xfrm>
          <a:off x="2751889" y="720596"/>
          <a:ext cx="2097258" cy="1054006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b="1" kern="1200" dirty="0"/>
            <a:t>26 MİLYAR TL</a:t>
          </a:r>
        </a:p>
      </dsp:txBody>
      <dsp:txXfrm>
        <a:off x="2751889" y="720596"/>
        <a:ext cx="2097258" cy="1054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4361D-AEED-41D1-9E0F-C6B3EE6B4B32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7B81B-C685-41AE-9DAC-F041026701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512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15172267"/>
            <a:ext cx="12188825" cy="108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15014675"/>
            <a:ext cx="12188825" cy="151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798997"/>
            <a:ext cx="10058400" cy="8453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0666" spc="-6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10561472"/>
            <a:ext cx="10058400" cy="2709333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2667"/>
            </a:lvl4pPr>
            <a:lvl5pPr marL="2438339" indent="0" algn="ctr">
              <a:buNone/>
              <a:defRPr sz="2667"/>
            </a:lvl5pPr>
            <a:lvl6pPr marL="3047924" indent="0" algn="ctr">
              <a:buNone/>
              <a:defRPr sz="2667"/>
            </a:lvl6pPr>
            <a:lvl7pPr marL="3657509" indent="0" algn="ctr">
              <a:buNone/>
              <a:defRPr sz="2667"/>
            </a:lvl7pPr>
            <a:lvl8pPr marL="4267093" indent="0" algn="ctr">
              <a:buNone/>
              <a:defRPr sz="2667"/>
            </a:lvl8pPr>
            <a:lvl9pPr marL="4876678" indent="0" algn="ctr">
              <a:buNone/>
              <a:defRPr sz="2667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1029546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0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6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15172267"/>
            <a:ext cx="12188825" cy="108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15014675"/>
            <a:ext cx="12188825" cy="151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977308"/>
            <a:ext cx="2628900" cy="13653092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977308"/>
            <a:ext cx="7734300" cy="1365309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24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47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15172267"/>
            <a:ext cx="12188825" cy="108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15014675"/>
            <a:ext cx="12188825" cy="151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798997"/>
            <a:ext cx="10058400" cy="8453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066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555563"/>
            <a:ext cx="10058400" cy="2709333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1029546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5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679359"/>
            <a:ext cx="10058400" cy="3438831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4375077"/>
            <a:ext cx="4937760" cy="953685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4375076"/>
            <a:ext cx="4937760" cy="953685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9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679359"/>
            <a:ext cx="10058400" cy="3438831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375827"/>
            <a:ext cx="4937760" cy="1745261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67" b="0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6121090"/>
            <a:ext cx="4937760" cy="7790839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4375827"/>
            <a:ext cx="4937760" cy="1745261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67" b="0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6121088"/>
            <a:ext cx="4937760" cy="7790839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91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52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15172267"/>
            <a:ext cx="12188825" cy="108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15014675"/>
            <a:ext cx="12188825" cy="151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292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162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162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8851"/>
            <a:ext cx="3200400" cy="5418667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733974"/>
            <a:ext cx="6492240" cy="1246293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935894"/>
            <a:ext cx="3200400" cy="800977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15312087"/>
            <a:ext cx="2618511" cy="865481"/>
          </a:xfrm>
        </p:spPr>
        <p:txBody>
          <a:bodyPr/>
          <a:lstStyle>
            <a:lvl1pPr algn="l">
              <a:defRPr/>
            </a:lvl1pPr>
          </a:lstStyle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15312087"/>
            <a:ext cx="4648200" cy="86548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82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1740444"/>
            <a:ext cx="12188825" cy="4515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11650550"/>
            <a:ext cx="12188825" cy="151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029440"/>
            <a:ext cx="10119360" cy="1950720"/>
          </a:xfrm>
        </p:spPr>
        <p:txBody>
          <a:bodyPr tIns="0" bIns="0" anchor="b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11650551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14001835"/>
            <a:ext cx="10119360" cy="140885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943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5172267"/>
            <a:ext cx="12192001" cy="108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15014675"/>
            <a:ext cx="12192001" cy="157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679359"/>
            <a:ext cx="10058400" cy="34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4375073"/>
            <a:ext cx="10058401" cy="95368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15312087"/>
            <a:ext cx="247227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DD7FE57-B86B-4716-9723-FA43734BDB1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15312087"/>
            <a:ext cx="4822804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15312087"/>
            <a:ext cx="1312025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8B2BE8A9-009A-46FF-857F-406F0846CEA0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4119336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88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6400" kern="1200" spc="-6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21917" indent="-121917" algn="l" defTabSz="1219170" rtl="0" eaLnBrk="1" latinLnBrk="0" hangingPunct="1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2051" indent="-243834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55885" indent="-243834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99719" indent="-243834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43553" indent="-243834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6663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3329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9995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26661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060471" y="1475510"/>
            <a:ext cx="9770370" cy="2078182"/>
          </a:xfrm>
        </p:spPr>
        <p:txBody>
          <a:bodyPr>
            <a:noAutofit/>
          </a:bodyPr>
          <a:lstStyle/>
          <a:p>
            <a:r>
              <a:rPr lang="tr-TR" sz="12000" dirty="0">
                <a:solidFill>
                  <a:srgbClr val="2683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TRABZON</a:t>
            </a:r>
            <a:br>
              <a:rPr lang="tr-TR" sz="6000" dirty="0">
                <a:solidFill>
                  <a:srgbClr val="2683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tr-TR" sz="5500" dirty="0">
                <a:solidFill>
                  <a:srgbClr val="2683C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2023 Kamu Yatırımları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1084629" y="4592782"/>
            <a:ext cx="10022742" cy="9559635"/>
            <a:chOff x="1096963" y="6673850"/>
            <a:chExt cx="4938712" cy="4938712"/>
          </a:xfrm>
        </p:grpSpPr>
        <p:sp>
          <p:nvSpPr>
            <p:cNvPr id="3" name="Elmas 2"/>
            <p:cNvSpPr/>
            <p:nvPr/>
          </p:nvSpPr>
          <p:spPr>
            <a:xfrm>
              <a:off x="1096963" y="6673850"/>
              <a:ext cx="4938712" cy="4938712"/>
            </a:xfrm>
            <a:prstGeom prst="diamond">
              <a:avLst/>
            </a:prstGeom>
            <a:ln>
              <a:noFill/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5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Serbest Form 4"/>
            <p:cNvSpPr/>
            <p:nvPr/>
          </p:nvSpPr>
          <p:spPr>
            <a:xfrm>
              <a:off x="1576380" y="7143028"/>
              <a:ext cx="1926097" cy="1926097"/>
            </a:xfrm>
            <a:custGeom>
              <a:avLst/>
              <a:gdLst>
                <a:gd name="connsiteX0" fmla="*/ 0 w 1926097"/>
                <a:gd name="connsiteY0" fmla="*/ 963049 h 1926097"/>
                <a:gd name="connsiteX1" fmla="*/ 963049 w 1926097"/>
                <a:gd name="connsiteY1" fmla="*/ 0 h 1926097"/>
                <a:gd name="connsiteX2" fmla="*/ 1926097 w 1926097"/>
                <a:gd name="connsiteY2" fmla="*/ 0 h 1926097"/>
                <a:gd name="connsiteX3" fmla="*/ 1926097 w 1926097"/>
                <a:gd name="connsiteY3" fmla="*/ 963049 h 1926097"/>
                <a:gd name="connsiteX4" fmla="*/ 963048 w 1926097"/>
                <a:gd name="connsiteY4" fmla="*/ 1926098 h 1926097"/>
                <a:gd name="connsiteX5" fmla="*/ -1 w 1926097"/>
                <a:gd name="connsiteY5" fmla="*/ 963049 h 1926097"/>
                <a:gd name="connsiteX6" fmla="*/ 0 w 1926097"/>
                <a:gd name="connsiteY6" fmla="*/ 963049 h 192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6097" h="1926097">
                  <a:moveTo>
                    <a:pt x="0" y="963049"/>
                  </a:moveTo>
                  <a:cubicBezTo>
                    <a:pt x="0" y="431172"/>
                    <a:pt x="431172" y="0"/>
                    <a:pt x="963049" y="0"/>
                  </a:cubicBezTo>
                  <a:lnTo>
                    <a:pt x="1926097" y="0"/>
                  </a:lnTo>
                  <a:lnTo>
                    <a:pt x="1926097" y="963049"/>
                  </a:lnTo>
                  <a:cubicBezTo>
                    <a:pt x="1926097" y="1494926"/>
                    <a:pt x="1494925" y="1926098"/>
                    <a:pt x="963048" y="1926098"/>
                  </a:cubicBezTo>
                  <a:cubicBezTo>
                    <a:pt x="431171" y="1926098"/>
                    <a:pt x="-1" y="1494926"/>
                    <a:pt x="-1" y="963049"/>
                  </a:cubicBezTo>
                  <a:lnTo>
                    <a:pt x="0" y="963049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000"/>
                        </a14:imgEffect>
                        <a14:imgEffect>
                          <a14:brightnessContrast bright="18000" contrast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000" r="-8000" b="1000"/>
              </a:stretch>
            </a:blipFill>
            <a:ln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2560" tIns="392560" rIns="392560" bIns="39256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900" kern="1200" dirty="0"/>
            </a:p>
          </p:txBody>
        </p:sp>
        <p:sp>
          <p:nvSpPr>
            <p:cNvPr id="10" name="Serbest Form 9"/>
            <p:cNvSpPr/>
            <p:nvPr/>
          </p:nvSpPr>
          <p:spPr>
            <a:xfrm>
              <a:off x="3716659" y="7113734"/>
              <a:ext cx="1925019" cy="1868427"/>
            </a:xfrm>
            <a:custGeom>
              <a:avLst/>
              <a:gdLst>
                <a:gd name="connsiteX0" fmla="*/ 0 w 1926097"/>
                <a:gd name="connsiteY0" fmla="*/ 0 h 1926097"/>
                <a:gd name="connsiteX1" fmla="*/ 963049 w 1926097"/>
                <a:gd name="connsiteY1" fmla="*/ 0 h 1926097"/>
                <a:gd name="connsiteX2" fmla="*/ 1926097 w 1926097"/>
                <a:gd name="connsiteY2" fmla="*/ 963049 h 1926097"/>
                <a:gd name="connsiteX3" fmla="*/ 963049 w 1926097"/>
                <a:gd name="connsiteY3" fmla="*/ 1926097 h 1926097"/>
                <a:gd name="connsiteX4" fmla="*/ 0 w 1926097"/>
                <a:gd name="connsiteY4" fmla="*/ 1926097 h 1926097"/>
                <a:gd name="connsiteX5" fmla="*/ 0 w 1926097"/>
                <a:gd name="connsiteY5" fmla="*/ 0 h 192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6097" h="1926097">
                  <a:moveTo>
                    <a:pt x="0" y="0"/>
                  </a:moveTo>
                  <a:lnTo>
                    <a:pt x="963049" y="0"/>
                  </a:lnTo>
                  <a:lnTo>
                    <a:pt x="1926097" y="963049"/>
                  </a:lnTo>
                  <a:lnTo>
                    <a:pt x="963049" y="1926097"/>
                  </a:lnTo>
                  <a:lnTo>
                    <a:pt x="0" y="192609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"/>
                        </a14:imgEffect>
                        <a14:imgEffect>
                          <a14:colorTemperature colorTemp="6636"/>
                        </a14:imgEffect>
                        <a14:imgEffect>
                          <a14:saturation sat="112000"/>
                        </a14:imgEffect>
                        <a14:imgEffect>
                          <a14:brightnessContrast bright="9000" contras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9000" t="1000" r="-18000" b="-13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315162"/>
                <a:satOff val="-14037"/>
                <a:lumOff val="25386"/>
                <a:alphaOff val="0"/>
              </a:schemeClr>
            </a:fillRef>
            <a:effectRef idx="0">
              <a:schemeClr val="accent2">
                <a:shade val="50000"/>
                <a:hueOff val="315162"/>
                <a:satOff val="-14037"/>
                <a:lumOff val="253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110" tIns="118110" rIns="599634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3100" kern="1200"/>
            </a:p>
          </p:txBody>
        </p:sp>
        <p:sp>
          <p:nvSpPr>
            <p:cNvPr id="11" name="Serbest Form 10"/>
            <p:cNvSpPr/>
            <p:nvPr/>
          </p:nvSpPr>
          <p:spPr>
            <a:xfrm>
              <a:off x="1576380" y="9217287"/>
              <a:ext cx="1926097" cy="192609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000" y="0"/>
                  </a:lnTo>
                  <a:lnTo>
                    <a:pt x="8000" y="0"/>
                  </a:lnTo>
                  <a:lnTo>
                    <a:pt x="10000" y="5000"/>
                  </a:lnTo>
                  <a:lnTo>
                    <a:pt x="8000" y="10000"/>
                  </a:lnTo>
                  <a:lnTo>
                    <a:pt x="2000" y="10000"/>
                  </a:lnTo>
                  <a:lnTo>
                    <a:pt x="0" y="5000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000"/>
                        </a14:imgEffect>
                        <a14:imgEffect>
                          <a14:colorTemperature colorTemp="6801"/>
                        </a14:imgEffect>
                        <a14:imgEffect>
                          <a14:saturation sat="111000"/>
                        </a14:imgEffect>
                        <a14:imgEffect>
                          <a14:brightnessContrast bright="12000" contras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8000" t="1000" r="-34000" b="-1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630324"/>
                <a:satOff val="-28075"/>
                <a:lumOff val="50772"/>
                <a:alphaOff val="0"/>
              </a:schemeClr>
            </a:fillRef>
            <a:effectRef idx="0">
              <a:schemeClr val="accent2">
                <a:shade val="50000"/>
                <a:hueOff val="630324"/>
                <a:satOff val="-28075"/>
                <a:lumOff val="507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659" tIns="91440" rIns="476659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400" kern="1200"/>
            </a:p>
          </p:txBody>
        </p:sp>
        <p:sp>
          <p:nvSpPr>
            <p:cNvPr id="12" name="Serbest Form 11"/>
            <p:cNvSpPr/>
            <p:nvPr/>
          </p:nvSpPr>
          <p:spPr>
            <a:xfrm>
              <a:off x="3716658" y="9217287"/>
              <a:ext cx="1853337" cy="1926097"/>
            </a:xfrm>
            <a:custGeom>
              <a:avLst/>
              <a:gdLst>
                <a:gd name="connsiteX0" fmla="*/ 0 w 1926097"/>
                <a:gd name="connsiteY0" fmla="*/ 321023 h 1926097"/>
                <a:gd name="connsiteX1" fmla="*/ 321023 w 1926097"/>
                <a:gd name="connsiteY1" fmla="*/ 0 h 1926097"/>
                <a:gd name="connsiteX2" fmla="*/ 1605074 w 1926097"/>
                <a:gd name="connsiteY2" fmla="*/ 0 h 1926097"/>
                <a:gd name="connsiteX3" fmla="*/ 1926097 w 1926097"/>
                <a:gd name="connsiteY3" fmla="*/ 321023 h 1926097"/>
                <a:gd name="connsiteX4" fmla="*/ 1926097 w 1926097"/>
                <a:gd name="connsiteY4" fmla="*/ 1605074 h 1926097"/>
                <a:gd name="connsiteX5" fmla="*/ 1605074 w 1926097"/>
                <a:gd name="connsiteY5" fmla="*/ 1926097 h 1926097"/>
                <a:gd name="connsiteX6" fmla="*/ 321023 w 1926097"/>
                <a:gd name="connsiteY6" fmla="*/ 1926097 h 1926097"/>
                <a:gd name="connsiteX7" fmla="*/ 0 w 1926097"/>
                <a:gd name="connsiteY7" fmla="*/ 1605074 h 1926097"/>
                <a:gd name="connsiteX8" fmla="*/ 0 w 1926097"/>
                <a:gd name="connsiteY8" fmla="*/ 321023 h 192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6097" h="1926097">
                  <a:moveTo>
                    <a:pt x="0" y="321023"/>
                  </a:moveTo>
                  <a:cubicBezTo>
                    <a:pt x="0" y="143727"/>
                    <a:pt x="143727" y="0"/>
                    <a:pt x="321023" y="0"/>
                  </a:cubicBezTo>
                  <a:lnTo>
                    <a:pt x="1605074" y="0"/>
                  </a:lnTo>
                  <a:cubicBezTo>
                    <a:pt x="1782370" y="0"/>
                    <a:pt x="1926097" y="143727"/>
                    <a:pt x="1926097" y="321023"/>
                  </a:cubicBezTo>
                  <a:lnTo>
                    <a:pt x="1926097" y="1605074"/>
                  </a:lnTo>
                  <a:cubicBezTo>
                    <a:pt x="1926097" y="1782370"/>
                    <a:pt x="1782370" y="1926097"/>
                    <a:pt x="1605074" y="1926097"/>
                  </a:cubicBezTo>
                  <a:lnTo>
                    <a:pt x="321023" y="1926097"/>
                  </a:lnTo>
                  <a:cubicBezTo>
                    <a:pt x="143727" y="1926097"/>
                    <a:pt x="0" y="1782370"/>
                    <a:pt x="0" y="1605074"/>
                  </a:cubicBezTo>
                  <a:lnTo>
                    <a:pt x="0" y="321023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0000"/>
                        </a14:imgEffect>
                        <a14:imgEffect>
                          <a14:colorTemperature colorTemp="6613"/>
                        </a14:imgEffect>
                        <a14:imgEffect>
                          <a14:saturation sat="106000"/>
                        </a14:imgEffect>
                        <a14:imgEffect>
                          <a14:brightnessContrast bright="11000" contrast="1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56000" t="1000" r="-20000" b="-20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315162"/>
                <a:satOff val="-14037"/>
                <a:lumOff val="25386"/>
                <a:alphaOff val="0"/>
              </a:schemeClr>
            </a:fillRef>
            <a:effectRef idx="0">
              <a:schemeClr val="accent2">
                <a:shade val="50000"/>
                <a:hueOff val="315162"/>
                <a:satOff val="-14037"/>
                <a:lumOff val="253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994" tIns="234994" rIns="234994" bIns="234994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3700" kern="1200"/>
            </a:p>
          </p:txBody>
        </p:sp>
      </p:grpSp>
      <p:sp>
        <p:nvSpPr>
          <p:cNvPr id="7" name="Dikdörtgen 6"/>
          <p:cNvSpPr/>
          <p:nvPr/>
        </p:nvSpPr>
        <p:spPr>
          <a:xfrm>
            <a:off x="1164543" y="2618511"/>
            <a:ext cx="7480693" cy="831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8A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704875" y="15479485"/>
            <a:ext cx="8782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u="sng" dirty="0">
                <a:solidFill>
                  <a:srgbClr val="71213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Trabzon İl Planlama ve Koordinasyon Müdürlüğü</a:t>
            </a:r>
          </a:p>
        </p:txBody>
      </p:sp>
      <p:sp>
        <p:nvSpPr>
          <p:cNvPr id="19" name="Serbest Form 18"/>
          <p:cNvSpPr/>
          <p:nvPr/>
        </p:nvSpPr>
        <p:spPr>
          <a:xfrm>
            <a:off x="7771657" y="-20782"/>
            <a:ext cx="4287873" cy="8790709"/>
          </a:xfrm>
          <a:custGeom>
            <a:avLst/>
            <a:gdLst>
              <a:gd name="connsiteX0" fmla="*/ 1434688 w 4066015"/>
              <a:gd name="connsiteY0" fmla="*/ 0 h 8624455"/>
              <a:gd name="connsiteX1" fmla="*/ 3637561 w 4066015"/>
              <a:gd name="connsiteY1" fmla="*/ 2265218 h 8624455"/>
              <a:gd name="connsiteX2" fmla="*/ 743 w 4066015"/>
              <a:gd name="connsiteY2" fmla="*/ 4592782 h 8624455"/>
              <a:gd name="connsiteX3" fmla="*/ 3990852 w 4066015"/>
              <a:gd name="connsiteY3" fmla="*/ 5860473 h 8624455"/>
              <a:gd name="connsiteX4" fmla="*/ 2577688 w 4066015"/>
              <a:gd name="connsiteY4" fmla="*/ 8624455 h 862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6015" h="8624455">
                <a:moveTo>
                  <a:pt x="1434688" y="0"/>
                </a:moveTo>
                <a:cubicBezTo>
                  <a:pt x="2655620" y="749877"/>
                  <a:pt x="3876552" y="1499754"/>
                  <a:pt x="3637561" y="2265218"/>
                </a:cubicBezTo>
                <a:cubicBezTo>
                  <a:pt x="3398570" y="3030682"/>
                  <a:pt x="-58139" y="3993573"/>
                  <a:pt x="743" y="4592782"/>
                </a:cubicBezTo>
                <a:cubicBezTo>
                  <a:pt x="59625" y="5191991"/>
                  <a:pt x="3561361" y="5188528"/>
                  <a:pt x="3990852" y="5860473"/>
                </a:cubicBezTo>
                <a:cubicBezTo>
                  <a:pt x="4420343" y="6532418"/>
                  <a:pt x="2882488" y="8156864"/>
                  <a:pt x="2577688" y="862445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Serbest Form 22"/>
          <p:cNvSpPr/>
          <p:nvPr/>
        </p:nvSpPr>
        <p:spPr>
          <a:xfrm>
            <a:off x="0" y="7107382"/>
            <a:ext cx="5216236" cy="7897091"/>
          </a:xfrm>
          <a:custGeom>
            <a:avLst/>
            <a:gdLst>
              <a:gd name="connsiteX0" fmla="*/ 1974273 w 5155986"/>
              <a:gd name="connsiteY0" fmla="*/ 0 h 7793182"/>
              <a:gd name="connsiteX1" fmla="*/ 145473 w 5155986"/>
              <a:gd name="connsiteY1" fmla="*/ 1475509 h 7793182"/>
              <a:gd name="connsiteX2" fmla="*/ 1766454 w 5155986"/>
              <a:gd name="connsiteY2" fmla="*/ 3553691 h 7793182"/>
              <a:gd name="connsiteX3" fmla="*/ 644236 w 5155986"/>
              <a:gd name="connsiteY3" fmla="*/ 6026727 h 7793182"/>
              <a:gd name="connsiteX4" fmla="*/ 5153891 w 5155986"/>
              <a:gd name="connsiteY4" fmla="*/ 7003473 h 7793182"/>
              <a:gd name="connsiteX5" fmla="*/ 0 w 5155986"/>
              <a:gd name="connsiteY5" fmla="*/ 7793182 h 77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5986" h="7793182">
                <a:moveTo>
                  <a:pt x="1974273" y="0"/>
                </a:moveTo>
                <a:cubicBezTo>
                  <a:pt x="1077191" y="441613"/>
                  <a:pt x="180109" y="883227"/>
                  <a:pt x="145473" y="1475509"/>
                </a:cubicBezTo>
                <a:cubicBezTo>
                  <a:pt x="110836" y="2067791"/>
                  <a:pt x="1683327" y="2795155"/>
                  <a:pt x="1766454" y="3553691"/>
                </a:cubicBezTo>
                <a:cubicBezTo>
                  <a:pt x="1849581" y="4312227"/>
                  <a:pt x="79663" y="5451763"/>
                  <a:pt x="644236" y="6026727"/>
                </a:cubicBezTo>
                <a:cubicBezTo>
                  <a:pt x="1208809" y="6601691"/>
                  <a:pt x="5261264" y="6709064"/>
                  <a:pt x="5153891" y="7003473"/>
                </a:cubicBezTo>
                <a:cubicBezTo>
                  <a:pt x="5046518" y="7297882"/>
                  <a:pt x="917864" y="7793182"/>
                  <a:pt x="0" y="779318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802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4766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tr-T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TRABZON’UN VİZYON PROJELERİ</a:t>
            </a:r>
            <a:endParaRPr lang="tr-TR" sz="4000" b="1" dirty="0">
              <a:solidFill>
                <a:prstClr val="white"/>
              </a:solidFill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406156" y="5149516"/>
            <a:ext cx="11379686" cy="7628021"/>
            <a:chOff x="1611984" y="1084082"/>
            <a:chExt cx="8983009" cy="5269577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60B2F9FF-84E4-4A1F-BF5B-F0840E2043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3033" y="1084082"/>
              <a:ext cx="4261960" cy="256517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D7A8CE3D-D6FE-4563-8F3F-7AF085FA92E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984" y="1084082"/>
              <a:ext cx="4484016" cy="256517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2A32FCB1-F8D1-41A3-9B77-47FC3C15E167}"/>
                </a:ext>
              </a:extLst>
            </p:cNvPr>
            <p:cNvGrpSpPr/>
            <p:nvPr/>
          </p:nvGrpSpPr>
          <p:grpSpPr>
            <a:xfrm>
              <a:off x="6333033" y="3767650"/>
              <a:ext cx="4261960" cy="2586009"/>
              <a:chOff x="4806044" y="3807568"/>
              <a:chExt cx="4164919" cy="2486025"/>
            </a:xfrm>
          </p:grpSpPr>
          <p:pic>
            <p:nvPicPr>
              <p:cNvPr id="9" name="Resim 8">
                <a:extLst>
                  <a:ext uri="{FF2B5EF4-FFF2-40B4-BE49-F238E27FC236}">
                    <a16:creationId xmlns:a16="http://schemas.microsoft.com/office/drawing/2014/main" id="{0EA8DF3A-1AEE-4C6B-9862-5C81FB2A66D9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t="2132" b="2024"/>
              <a:stretch/>
            </p:blipFill>
            <p:spPr>
              <a:xfrm>
                <a:off x="4806044" y="3807568"/>
                <a:ext cx="4164919" cy="248602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" name="Dikdörtgen 9">
                <a:extLst>
                  <a:ext uri="{FF2B5EF4-FFF2-40B4-BE49-F238E27FC236}">
                    <a16:creationId xmlns:a16="http://schemas.microsoft.com/office/drawing/2014/main" id="{3A41FAB0-8D7E-42EB-B41E-9DAE45054D19}"/>
                  </a:ext>
                </a:extLst>
              </p:cNvPr>
              <p:cNvSpPr/>
              <p:nvPr/>
            </p:nvSpPr>
            <p:spPr>
              <a:xfrm>
                <a:off x="8501974" y="5408581"/>
                <a:ext cx="243555" cy="151397"/>
              </a:xfrm>
              <a:prstGeom prst="rect">
                <a:avLst/>
              </a:prstGeom>
              <a:solidFill>
                <a:srgbClr val="0E2D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38431CFA-D6FC-41A5-8924-F52F02DDE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984" y="3767650"/>
              <a:ext cx="4484017" cy="258600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A65CB5C-A61A-469E-AEA7-1BC65E4643E3}"/>
              </a:ext>
            </a:extLst>
          </p:cNvPr>
          <p:cNvSpPr txBox="1"/>
          <p:nvPr/>
        </p:nvSpPr>
        <p:spPr>
          <a:xfrm>
            <a:off x="1130968" y="2082554"/>
            <a:ext cx="11574379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Yatırım Adası Endüstri Bölgesi</a:t>
            </a:r>
          </a:p>
          <a:p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Trabzon Kent İçi Hafif Raylı Sistem Projesi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 Yeni Havalimanı</a:t>
            </a:r>
          </a:p>
          <a:p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Güney Çevre Yolu</a:t>
            </a:r>
          </a:p>
        </p:txBody>
      </p:sp>
    </p:spTree>
    <p:extLst>
      <p:ext uri="{BB962C8B-B14F-4D97-AF65-F5344CB8AC3E}">
        <p14:creationId xmlns:p14="http://schemas.microsoft.com/office/powerpoint/2010/main" val="271798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4263188" y="2249633"/>
            <a:ext cx="70946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TRABZON</a:t>
            </a:r>
            <a:r>
              <a:rPr lang="tr-TR" sz="4400" dirty="0"/>
              <a:t> 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2348346" y="4265569"/>
            <a:ext cx="9009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</a:t>
            </a:r>
          </a:p>
          <a:p>
            <a:pPr algn="r"/>
            <a:r>
              <a:rPr lang="tr-TR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Değerlendirme Raporu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704875" y="15479485"/>
            <a:ext cx="8782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u="sng" dirty="0">
                <a:solidFill>
                  <a:srgbClr val="71213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Trabzon İl Planlama ve Koordinasyon Müdürlüğü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41015978-CF5A-4849-A00F-2DE0A7B991C1}"/>
              </a:ext>
            </a:extLst>
          </p:cNvPr>
          <p:cNvGrpSpPr/>
          <p:nvPr/>
        </p:nvGrpSpPr>
        <p:grpSpPr>
          <a:xfrm>
            <a:off x="4589044" y="11085017"/>
            <a:ext cx="3013911" cy="2926606"/>
            <a:chOff x="7679196" y="286118"/>
            <a:chExt cx="1066333" cy="10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DD9334-CB5E-4F4F-BAD5-3733D9ECC445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99F2ECD7-A7E7-4DF9-BCD4-128FB71C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07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7084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163D64F-17C3-483B-A065-C281AFC0B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3" t="24947" r="17028" b="53194"/>
          <a:stretch/>
        </p:blipFill>
        <p:spPr>
          <a:xfrm>
            <a:off x="609035" y="2838450"/>
            <a:ext cx="10973919" cy="2931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84EF7BA-521C-4C22-979D-7ED82DA92AC1}"/>
              </a:ext>
            </a:extLst>
          </p:cNvPr>
          <p:cNvSpPr/>
          <p:nvPr/>
        </p:nvSpPr>
        <p:spPr>
          <a:xfrm>
            <a:off x="609035" y="542338"/>
            <a:ext cx="10973919" cy="62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KAMU YATIRIMLARININ GENEL GÖRÜNÜMÜ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EE6FFF2-778F-4F14-A334-0DA5827FD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85275" r="67414" b="6723"/>
          <a:stretch/>
        </p:blipFill>
        <p:spPr>
          <a:xfrm>
            <a:off x="3045090" y="6932900"/>
            <a:ext cx="6101807" cy="196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Dikdörtgen 11"/>
          <p:cNvSpPr/>
          <p:nvPr/>
        </p:nvSpPr>
        <p:spPr>
          <a:xfrm>
            <a:off x="1164820" y="9966182"/>
            <a:ext cx="524605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13 Milyar TL  ödenek tahsis edildi.. 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164820" y="10925092"/>
            <a:ext cx="8932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11.7 Milyar TL harcanarak  %60  fiziki gerçekleşme  sağlandı.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1164820" y="11817016"/>
            <a:ext cx="598907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65.5 Milyar TL projelerin toplam bedeli.. </a:t>
            </a:r>
          </a:p>
        </p:txBody>
      </p:sp>
    </p:spTree>
    <p:extLst>
      <p:ext uri="{BB962C8B-B14F-4D97-AF65-F5344CB8AC3E}">
        <p14:creationId xmlns:p14="http://schemas.microsoft.com/office/powerpoint/2010/main" val="1586155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2DF57C3B-7EC9-44FA-9859-B9933B2F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t="24861" r="16250" b="50000"/>
          <a:stretch/>
        </p:blipFill>
        <p:spPr>
          <a:xfrm>
            <a:off x="105872" y="2224263"/>
            <a:ext cx="11980254" cy="3363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56D6571-4F49-4E0E-89C3-CF6A07FD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44" r="89922" b="33750"/>
          <a:stretch/>
        </p:blipFill>
        <p:spPr>
          <a:xfrm>
            <a:off x="369549" y="6400800"/>
            <a:ext cx="3913693" cy="8409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9675DC9-DC13-40D2-996D-A617C68A2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" t="29682" r="80903" b="47454"/>
          <a:stretch/>
        </p:blipFill>
        <p:spPr>
          <a:xfrm>
            <a:off x="4671253" y="8143873"/>
            <a:ext cx="6911706" cy="492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5378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84EF7BA-521C-4C22-979D-7ED82DA92AC1}"/>
              </a:ext>
            </a:extLst>
          </p:cNvPr>
          <p:cNvSpPr/>
          <p:nvPr/>
        </p:nvSpPr>
        <p:spPr>
          <a:xfrm>
            <a:off x="609041" y="457023"/>
            <a:ext cx="10973919" cy="62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DÖNEMSEL HARCAMA DAĞILIMI</a:t>
            </a:r>
          </a:p>
        </p:txBody>
      </p:sp>
    </p:spTree>
    <p:extLst>
      <p:ext uri="{BB962C8B-B14F-4D97-AF65-F5344CB8AC3E}">
        <p14:creationId xmlns:p14="http://schemas.microsoft.com/office/powerpoint/2010/main" val="85038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şgen 9"/>
          <p:cNvSpPr/>
          <p:nvPr/>
        </p:nvSpPr>
        <p:spPr>
          <a:xfrm>
            <a:off x="1451251" y="8116301"/>
            <a:ext cx="3328567" cy="1515978"/>
          </a:xfrm>
          <a:prstGeom prst="homePlate">
            <a:avLst/>
          </a:prstGeom>
          <a:solidFill>
            <a:srgbClr val="C2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361 PROJE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20338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84EF7BA-521C-4C22-979D-7ED82DA92AC1}"/>
              </a:ext>
            </a:extLst>
          </p:cNvPr>
          <p:cNvSpPr/>
          <p:nvPr/>
        </p:nvSpPr>
        <p:spPr>
          <a:xfrm>
            <a:off x="609039" y="482742"/>
            <a:ext cx="10973919" cy="1068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YATIRIMCI KURUMLARA GÖRE</a:t>
            </a:r>
          </a:p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KAMU YATIRIMLARI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7AD8C71-310D-402B-9E49-881574E83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saturation sat="107000"/>
                    </a14:imgEffect>
                    <a14:imgEffect>
                      <a14:brightnessContrast bright="-1000" contrast="4000"/>
                    </a14:imgEffect>
                  </a14:imgLayer>
                </a14:imgProps>
              </a:ext>
            </a:extLst>
          </a:blip>
          <a:srcRect t="29583" r="26562" b="30972"/>
          <a:stretch/>
        </p:blipFill>
        <p:spPr>
          <a:xfrm>
            <a:off x="0" y="2717869"/>
            <a:ext cx="12192000" cy="4693582"/>
          </a:xfrm>
          <a:prstGeom prst="rect">
            <a:avLst/>
          </a:prstGeom>
        </p:spPr>
      </p:pic>
      <p:sp>
        <p:nvSpPr>
          <p:cNvPr id="12" name="Beşgen 11"/>
          <p:cNvSpPr/>
          <p:nvPr/>
        </p:nvSpPr>
        <p:spPr>
          <a:xfrm flipH="1">
            <a:off x="7190508" y="8116301"/>
            <a:ext cx="3533078" cy="1515978"/>
          </a:xfrm>
          <a:prstGeom prst="homePlate">
            <a:avLst/>
          </a:prstGeom>
          <a:solidFill>
            <a:srgbClr val="C2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solidFill>
                  <a:schemeClr val="bg1"/>
                </a:solidFill>
              </a:rPr>
              <a:t>63.4 </a:t>
            </a:r>
          </a:p>
          <a:p>
            <a:pPr algn="ctr"/>
            <a:r>
              <a:rPr lang="tr-TR" sz="4400" b="1" dirty="0">
                <a:solidFill>
                  <a:schemeClr val="bg1"/>
                </a:solidFill>
              </a:rPr>
              <a:t>MİLYAR TL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414533A5-B174-4A96-B90B-70A89341D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22" r="81320" b="46653"/>
          <a:stretch/>
        </p:blipFill>
        <p:spPr>
          <a:xfrm>
            <a:off x="2756172" y="10337129"/>
            <a:ext cx="6679654" cy="425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3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7664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84EF7BA-521C-4C22-979D-7ED82DA92AC1}"/>
              </a:ext>
            </a:extLst>
          </p:cNvPr>
          <p:cNvSpPr/>
          <p:nvPr/>
        </p:nvSpPr>
        <p:spPr>
          <a:xfrm>
            <a:off x="609039" y="428040"/>
            <a:ext cx="10973919" cy="942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BELEDİYELER BAZINDA KAMU YATIRIMLARI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E38BDC0-ECCB-43C3-B8CF-AA064042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3" t="31633" r="16670" b="50828"/>
          <a:stretch/>
        </p:blipFill>
        <p:spPr>
          <a:xfrm>
            <a:off x="145474" y="3131761"/>
            <a:ext cx="11845636" cy="272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74A1D5F-8B02-40E0-8F4A-DED1D05CE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colorTemperature colorTemp="6723"/>
                    </a14:imgEffect>
                    <a14:imgEffect>
                      <a14:saturation sat="114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 l="33252" t="70338" r="17842" b="8552"/>
          <a:stretch/>
        </p:blipFill>
        <p:spPr>
          <a:xfrm>
            <a:off x="-1" y="9189116"/>
            <a:ext cx="12192000" cy="3450611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A7D5EDB6-436F-4DCC-866C-4B10115A7302}"/>
              </a:ext>
            </a:extLst>
          </p:cNvPr>
          <p:cNvSpPr/>
          <p:nvPr/>
        </p:nvSpPr>
        <p:spPr>
          <a:xfrm>
            <a:off x="0" y="7631044"/>
            <a:ext cx="6691564" cy="84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BELEDİYE BAZINDA PROJE SAYILARI</a:t>
            </a:r>
          </a:p>
        </p:txBody>
      </p:sp>
    </p:spTree>
    <p:extLst>
      <p:ext uri="{BB962C8B-B14F-4D97-AF65-F5344CB8AC3E}">
        <p14:creationId xmlns:p14="http://schemas.microsoft.com/office/powerpoint/2010/main" val="568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7664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tr-TR" sz="4400" b="1">
                <a:solidFill>
                  <a:prstClr val="white"/>
                </a:solidFill>
              </a:rPr>
              <a:t>SEKTÖR BAZINDA KAMU YATIRIMLARI</a:t>
            </a:r>
            <a:endParaRPr lang="tr-TR" sz="4400" b="1" dirty="0">
              <a:solidFill>
                <a:prstClr val="white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6DC4604-6573-4934-BB46-2FCA73B80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6567"/>
                    </a14:imgEffect>
                    <a14:imgEffect>
                      <a14:saturation sat="132000"/>
                    </a14:imgEffect>
                    <a14:imgEffect>
                      <a14:brightnessContrast bright="-2000" contrast="4000"/>
                    </a14:imgEffect>
                  </a14:imgLayer>
                </a14:imgProps>
              </a:ext>
            </a:extLst>
          </a:blip>
          <a:srcRect l="33247" t="45742" r="23687" b="33248"/>
          <a:stretch/>
        </p:blipFill>
        <p:spPr>
          <a:xfrm>
            <a:off x="0" y="2807252"/>
            <a:ext cx="12192000" cy="388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C79D1EE-F03B-4494-9237-19CA8832E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6440"/>
                    </a14:imgEffect>
                    <a14:imgEffect>
                      <a14:saturation sat="11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rcRect l="33248" t="71213" r="17299" b="8884"/>
          <a:stretch/>
        </p:blipFill>
        <p:spPr>
          <a:xfrm>
            <a:off x="0" y="9176080"/>
            <a:ext cx="12192000" cy="2848085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7D5EDB6-436F-4DCC-866C-4B10115A7302}"/>
              </a:ext>
            </a:extLst>
          </p:cNvPr>
          <p:cNvSpPr/>
          <p:nvPr/>
        </p:nvSpPr>
        <p:spPr>
          <a:xfrm>
            <a:off x="0" y="8132496"/>
            <a:ext cx="3657600" cy="84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TOPLAM PROJE SAYISI</a:t>
            </a:r>
          </a:p>
        </p:txBody>
      </p:sp>
    </p:spTree>
    <p:extLst>
      <p:ext uri="{BB962C8B-B14F-4D97-AF65-F5344CB8AC3E}">
        <p14:creationId xmlns:p14="http://schemas.microsoft.com/office/powerpoint/2010/main" val="286779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6122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tr-T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AÇILIŞI YAPILAN KAMU YATIRIMLARI</a:t>
            </a:r>
            <a:endParaRPr lang="tr-TR" sz="400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2020042702"/>
              </p:ext>
            </p:extLst>
          </p:nvPr>
        </p:nvGraphicFramePr>
        <p:xfrm>
          <a:off x="3344110" y="1828800"/>
          <a:ext cx="5503779" cy="215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1A65CB5C-A61A-469E-AEA7-1BC65E4643E3}"/>
              </a:ext>
            </a:extLst>
          </p:cNvPr>
          <p:cNvSpPr txBox="1"/>
          <p:nvPr/>
        </p:nvSpPr>
        <p:spPr>
          <a:xfrm>
            <a:off x="557646" y="4779044"/>
            <a:ext cx="11076709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>
                <a:solidFill>
                  <a:srgbClr val="2683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ÖNEMLİ PROJELER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Kanuni </a:t>
            </a:r>
            <a:r>
              <a:rPr lang="tr-TR" sz="3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Bulvarı (Kısmi Açılış)</a:t>
            </a:r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Maçka-</a:t>
            </a:r>
            <a:r>
              <a:rPr lang="tr-TR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Karahava</a:t>
            </a: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(Maçka Zigana Tüneli Arası)</a:t>
            </a:r>
          </a:p>
          <a:p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Zigana Tüneli</a:t>
            </a:r>
          </a:p>
          <a:p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 (Atasu Barajı) İçmesuyu Arıtma Tesisi İkmali</a:t>
            </a:r>
          </a:p>
          <a:p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Şehirlerarası Terminal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 İli Ortahisar İlçesi Ganita-Faroz Arası Sahil Bandı Düzenlemesi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Kadın İstihdam ve Yaşam Merkezi </a:t>
            </a:r>
          </a:p>
          <a:p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 Kadınlar Hali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 Merkezi ve Planetaryum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2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3F421D2F-5292-4FA1-BF82-B38AA54B1692}"/>
              </a:ext>
            </a:extLst>
          </p:cNvPr>
          <p:cNvSpPr/>
          <p:nvPr/>
        </p:nvSpPr>
        <p:spPr>
          <a:xfrm>
            <a:off x="0" y="0"/>
            <a:ext cx="12192000" cy="18097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rgbClr val="2683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tr-T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ŞEHRİMİZDE DEVAM EDEN</a:t>
            </a:r>
          </a:p>
          <a:p>
            <a:pPr lvl="0" algn="ctr" defTabSz="914400">
              <a:defRPr/>
            </a:pPr>
            <a:r>
              <a:rPr lang="tr-T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BÜYÜK PROJELER</a:t>
            </a:r>
            <a:endParaRPr lang="tr-TR" sz="4000" b="1" dirty="0">
              <a:solidFill>
                <a:prstClr val="white"/>
              </a:solidFill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0C5B581F-A62A-40C1-8968-D4494C0ADC08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7"/>
          <a:stretch/>
        </p:blipFill>
        <p:spPr>
          <a:xfrm>
            <a:off x="1360947" y="4625357"/>
            <a:ext cx="6169798" cy="3843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F82101A5-0FD8-4CA8-826E-640E5E2BC80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7579551"/>
            <a:ext cx="6381750" cy="3924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1A65CB5C-A61A-469E-AEA7-1BC65E4643E3}"/>
              </a:ext>
            </a:extLst>
          </p:cNvPr>
          <p:cNvSpPr txBox="1"/>
          <p:nvPr/>
        </p:nvSpPr>
        <p:spPr>
          <a:xfrm>
            <a:off x="1090781" y="1806644"/>
            <a:ext cx="5828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Kanuni Bulvarı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Şehir Hastanesi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Çömlekçi Kentsel Dönüşümü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2A48B7E8-8634-4485-B414-0246D215B3A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47" y="10709152"/>
            <a:ext cx="6169798" cy="3748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691405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396</TotalTime>
  <Words>170</Words>
  <Application>Microsoft Office PowerPoint</Application>
  <PresentationFormat>Özel</PresentationFormat>
  <Paragraphs>59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Champagne &amp; Limousines</vt:lpstr>
      <vt:lpstr>Segoe UI Black</vt:lpstr>
      <vt:lpstr>Times New Roman</vt:lpstr>
      <vt:lpstr>Wingdings</vt:lpstr>
      <vt:lpstr>Geçmişe bakış</vt:lpstr>
      <vt:lpstr>TRABZON 2023 Kamu Yatırımları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Gonca KUL</dc:creator>
  <cp:lastModifiedBy>Tuğba YILMAZ SAĞIR</cp:lastModifiedBy>
  <cp:revision>67</cp:revision>
  <dcterms:created xsi:type="dcterms:W3CDTF">2024-02-22T11:17:31Z</dcterms:created>
  <dcterms:modified xsi:type="dcterms:W3CDTF">2024-03-13T06:51:43Z</dcterms:modified>
</cp:coreProperties>
</file>